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
      <p:font typeface="JetBrains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Montserrat-regular.fntdata"/><Relationship Id="rId41" Type="http://schemas.openxmlformats.org/officeDocument/2006/relationships/slide" Target="slides/slide37.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etBrainsMono-bold.fntdata"/><Relationship Id="rId50" Type="http://schemas.openxmlformats.org/officeDocument/2006/relationships/font" Target="fonts/JetBrainsMono-regular.fntdata"/><Relationship Id="rId53" Type="http://schemas.openxmlformats.org/officeDocument/2006/relationships/font" Target="fonts/JetBrainsMono-boldItalic.fntdata"/><Relationship Id="rId52" Type="http://schemas.openxmlformats.org/officeDocument/2006/relationships/font" Target="fonts/JetBrains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662d19ece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662d19ec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662d19ece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662d19e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662d19ece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662d19e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662d19ec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662d19ec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662d19ece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662d19e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65b17ed11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65b17ed1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662d19ece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662d19ec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662d19ece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662d19ec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662d19ec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662d19e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662d19ece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662d19ec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662d19ece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662d19ec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662d19ece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662d19ec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662d19ece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662d19e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662d19ece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662d19e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662d19ece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662d19ec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662d19ece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662d19ec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662d19ece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662d19ec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662d19ece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662d19ec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662d19ec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662d19ec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662d19ece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662d19ec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65b17ed1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65b17ed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662d19ece_1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662d19ec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662d19ece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662d19ec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662d19ece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662d19ec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662d19ece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662d19ec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662d19ece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662d19ec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29ca81ef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29ca81e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29ca81ef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29ca81e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662d19ece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662d19ec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662d19ece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662d19ec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65b17ed11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65b17ed11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662d19ec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662d19e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662d19ec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662d19ec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662d19ece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662d19ec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662d19ec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662d19e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p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27" name="Google Shape;12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1451579" y="804519"/>
            <a:ext cx="9603300" cy="10491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idx="1" type="body"/>
          </p:nvPr>
        </p:nvSpPr>
        <p:spPr>
          <a:xfrm>
            <a:off x="1451579" y="2015732"/>
            <a:ext cx="9603300" cy="3450600"/>
          </a:xfrm>
          <a:prstGeom prst="rect">
            <a:avLst/>
          </a:prstGeom>
          <a:noFill/>
          <a:ln>
            <a:noFill/>
          </a:ln>
        </p:spPr>
        <p:txBody>
          <a:bodyPr anchorCtr="0" anchor="t" bIns="45700" lIns="91425" spcFirstLastPara="1" rIns="91425" wrap="square" tIns="45700">
            <a:normAutofit/>
          </a:bodyPr>
          <a:lstStyle>
            <a:lvl1pPr indent="-342900" lvl="0" marL="457200" rtl="0" algn="l">
              <a:lnSpc>
                <a:spcPct val="120000"/>
              </a:lnSpc>
              <a:spcBef>
                <a:spcPts val="1000"/>
              </a:spcBef>
              <a:spcAft>
                <a:spcPts val="0"/>
              </a:spcAft>
              <a:buSzPts val="1800"/>
              <a:buChar char="●"/>
              <a:defRPr/>
            </a:lvl1pPr>
            <a:lvl2pPr indent="-342900" lvl="1" marL="914400" rtl="0" algn="l">
              <a:lnSpc>
                <a:spcPct val="120000"/>
              </a:lnSpc>
              <a:spcBef>
                <a:spcPts val="1600"/>
              </a:spcBef>
              <a:spcAft>
                <a:spcPts val="0"/>
              </a:spcAft>
              <a:buSzPts val="1800"/>
              <a:buChar char="○"/>
              <a:defRPr/>
            </a:lvl2pPr>
            <a:lvl3pPr indent="-342900" lvl="2" marL="1371600" rtl="0" algn="l">
              <a:lnSpc>
                <a:spcPct val="120000"/>
              </a:lnSpc>
              <a:spcBef>
                <a:spcPts val="1600"/>
              </a:spcBef>
              <a:spcAft>
                <a:spcPts val="0"/>
              </a:spcAft>
              <a:buSzPts val="1800"/>
              <a:buChar char="■"/>
              <a:defRPr/>
            </a:lvl3pPr>
            <a:lvl4pPr indent="-342900" lvl="3" marL="1828800" rtl="0" algn="l">
              <a:lnSpc>
                <a:spcPct val="120000"/>
              </a:lnSpc>
              <a:spcBef>
                <a:spcPts val="1600"/>
              </a:spcBef>
              <a:spcAft>
                <a:spcPts val="0"/>
              </a:spcAft>
              <a:buSzPts val="1800"/>
              <a:buChar char="●"/>
              <a:defRPr/>
            </a:lvl4pPr>
            <a:lvl5pPr indent="-342900" lvl="4" marL="2286000" rtl="0" algn="l">
              <a:lnSpc>
                <a:spcPct val="120000"/>
              </a:lnSpc>
              <a:spcBef>
                <a:spcPts val="1600"/>
              </a:spcBef>
              <a:spcAft>
                <a:spcPts val="0"/>
              </a:spcAft>
              <a:buSzPts val="1800"/>
              <a:buChar char="○"/>
              <a:defRPr/>
            </a:lvl5pPr>
            <a:lvl6pPr indent="-342900" lvl="5" marL="2743200" rtl="0" algn="l">
              <a:lnSpc>
                <a:spcPct val="120000"/>
              </a:lnSpc>
              <a:spcBef>
                <a:spcPts val="1600"/>
              </a:spcBef>
              <a:spcAft>
                <a:spcPts val="0"/>
              </a:spcAft>
              <a:buSzPts val="1800"/>
              <a:buChar char="■"/>
              <a:defRPr/>
            </a:lvl6pPr>
            <a:lvl7pPr indent="-342900" lvl="6" marL="3200400" rtl="0" algn="l">
              <a:lnSpc>
                <a:spcPct val="120000"/>
              </a:lnSpc>
              <a:spcBef>
                <a:spcPts val="1600"/>
              </a:spcBef>
              <a:spcAft>
                <a:spcPts val="0"/>
              </a:spcAft>
              <a:buSzPts val="1800"/>
              <a:buChar char="●"/>
              <a:defRPr/>
            </a:lvl7pPr>
            <a:lvl8pPr indent="-342900" lvl="7" marL="3657600" rtl="0" algn="l">
              <a:lnSpc>
                <a:spcPct val="120000"/>
              </a:lnSpc>
              <a:spcBef>
                <a:spcPts val="1600"/>
              </a:spcBef>
              <a:spcAft>
                <a:spcPts val="0"/>
              </a:spcAft>
              <a:buSzPts val="1800"/>
              <a:buChar char="○"/>
              <a:defRPr/>
            </a:lvl8pPr>
            <a:lvl9pPr indent="-342900" lvl="8" marL="4114800" rtl="0" algn="l">
              <a:lnSpc>
                <a:spcPct val="120000"/>
              </a:lnSpc>
              <a:spcBef>
                <a:spcPts val="1600"/>
              </a:spcBef>
              <a:spcAft>
                <a:spcPts val="1600"/>
              </a:spcAft>
              <a:buSzPts val="1800"/>
              <a:buChar char="■"/>
              <a:defRPr/>
            </a:lvl9pPr>
          </a:lstStyle>
          <a:p/>
        </p:txBody>
      </p:sp>
      <p:sp>
        <p:nvSpPr>
          <p:cNvPr id="133" name="Google Shape;133;p13"/>
          <p:cNvSpPr txBox="1"/>
          <p:nvPr>
            <p:ph idx="10" type="dt"/>
          </p:nvPr>
        </p:nvSpPr>
        <p:spPr>
          <a:xfrm>
            <a:off x="7554138" y="330370"/>
            <a:ext cx="3500700" cy="3093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1451579" y="329307"/>
            <a:ext cx="5938800" cy="3093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480060" y="798973"/>
            <a:ext cx="810900" cy="503700"/>
          </a:xfrm>
          <a:prstGeom prst="rect">
            <a:avLst/>
          </a:prstGeom>
          <a:noFill/>
          <a:ln>
            <a:noFill/>
          </a:ln>
        </p:spPr>
        <p:txBody>
          <a:bodyPr anchorCtr="0" anchor="t"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6" name="Google Shape;136;p13"/>
          <p:cNvCxnSpPr/>
          <p:nvPr/>
        </p:nvCxnSpPr>
        <p:spPr>
          <a:xfrm>
            <a:off x="1453896" y="1847088"/>
            <a:ext cx="960750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7" name="Google Shape;4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p5"/>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p5"/>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5" name="Google Shape;5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p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8" name="Google Shape;68;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9"/>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p9"/>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4" name="Google Shape;104;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med" p14:dur="600">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4716200" y="2104533"/>
            <a:ext cx="6690000" cy="2105100"/>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Gill Sans"/>
              <a:buNone/>
            </a:pPr>
            <a:r>
              <a:rPr lang="en-US">
                <a:latin typeface="JetBrains Mono"/>
                <a:ea typeface="JetBrains Mono"/>
                <a:cs typeface="JetBrains Mono"/>
                <a:sym typeface="JetBrains Mono"/>
              </a:rPr>
              <a:t>IMAGE CONVOLUTION</a:t>
            </a:r>
            <a:endParaRPr>
              <a:latin typeface="JetBrains Mono"/>
              <a:ea typeface="JetBrains Mono"/>
              <a:cs typeface="JetBrains Mono"/>
              <a:sym typeface="JetBrains Mono"/>
            </a:endParaRPr>
          </a:p>
        </p:txBody>
      </p:sp>
      <p:sp>
        <p:nvSpPr>
          <p:cNvPr id="142" name="Google Shape;142;p14"/>
          <p:cNvSpPr txBox="1"/>
          <p:nvPr>
            <p:ph idx="1" type="subTitle"/>
          </p:nvPr>
        </p:nvSpPr>
        <p:spPr>
          <a:xfrm>
            <a:off x="2575537" y="4302604"/>
            <a:ext cx="8637000" cy="14544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20000"/>
              </a:lnSpc>
              <a:spcBef>
                <a:spcPts val="0"/>
              </a:spcBef>
              <a:spcAft>
                <a:spcPts val="0"/>
              </a:spcAft>
              <a:buSzPct val="32054"/>
              <a:buNone/>
            </a:pPr>
            <a:r>
              <a:rPr lang="en-US" sz="5615">
                <a:latin typeface="JetBrains Mono"/>
                <a:ea typeface="JetBrains Mono"/>
                <a:cs typeface="JetBrains Mono"/>
                <a:sym typeface="JetBrains Mono"/>
              </a:rPr>
              <a:t>TEAM MEMBERS</a:t>
            </a:r>
            <a:endParaRPr sz="5615">
              <a:latin typeface="JetBrains Mono"/>
              <a:ea typeface="JetBrains Mono"/>
              <a:cs typeface="JetBrains Mono"/>
              <a:sym typeface="JetBrains Mono"/>
            </a:endParaRPr>
          </a:p>
          <a:p>
            <a:pPr indent="-361905" lvl="0" marL="342900" rtl="0" algn="l">
              <a:lnSpc>
                <a:spcPct val="120000"/>
              </a:lnSpc>
              <a:spcBef>
                <a:spcPts val="950"/>
              </a:spcBef>
              <a:spcAft>
                <a:spcPts val="0"/>
              </a:spcAft>
              <a:buSzPct val="106799"/>
              <a:buFont typeface="JetBrains Mono"/>
              <a:buChar char="●"/>
            </a:pPr>
            <a:r>
              <a:rPr lang="en-US" sz="5615">
                <a:latin typeface="JetBrains Mono"/>
                <a:ea typeface="JetBrains Mono"/>
                <a:cs typeface="JetBrains Mono"/>
                <a:sym typeface="JetBrains Mono"/>
              </a:rPr>
              <a:t>ADARSH LIJU ABRAHAM (PES2UG20CS017)</a:t>
            </a:r>
            <a:endParaRPr sz="5615">
              <a:latin typeface="JetBrains Mono"/>
              <a:ea typeface="JetBrains Mono"/>
              <a:cs typeface="JetBrains Mono"/>
              <a:sym typeface="JetBrains Mono"/>
            </a:endParaRPr>
          </a:p>
          <a:p>
            <a:pPr indent="-361905" lvl="0" marL="342900" rtl="0" algn="l">
              <a:lnSpc>
                <a:spcPct val="120000"/>
              </a:lnSpc>
              <a:spcBef>
                <a:spcPts val="890"/>
              </a:spcBef>
              <a:spcAft>
                <a:spcPts val="0"/>
              </a:spcAft>
              <a:buSzPct val="106799"/>
              <a:buFont typeface="JetBrains Mono"/>
              <a:buChar char="●"/>
            </a:pPr>
            <a:r>
              <a:rPr lang="en-US" sz="5615">
                <a:latin typeface="JetBrains Mono"/>
                <a:ea typeface="JetBrains Mono"/>
                <a:cs typeface="JetBrains Mono"/>
                <a:sym typeface="JetBrains Mono"/>
              </a:rPr>
              <a:t>ANANYA ADIGA (PES2UG20CS043)</a:t>
            </a:r>
            <a:endParaRPr sz="5615">
              <a:latin typeface="JetBrains Mono"/>
              <a:ea typeface="JetBrains Mono"/>
              <a:cs typeface="JetBrains Mono"/>
              <a:sym typeface="JetBrains Mono"/>
            </a:endParaRPr>
          </a:p>
          <a:p>
            <a:pPr indent="-361905" lvl="0" marL="342900" rtl="0" algn="l">
              <a:lnSpc>
                <a:spcPct val="120000"/>
              </a:lnSpc>
              <a:spcBef>
                <a:spcPts val="895"/>
              </a:spcBef>
              <a:spcAft>
                <a:spcPts val="0"/>
              </a:spcAft>
              <a:buSzPct val="106799"/>
              <a:buFont typeface="JetBrains Mono"/>
              <a:buChar char="●"/>
            </a:pPr>
            <a:r>
              <a:rPr lang="en-US" sz="5615">
                <a:latin typeface="JetBrains Mono"/>
                <a:ea typeface="JetBrains Mono"/>
                <a:cs typeface="JetBrains Mono"/>
                <a:sym typeface="JetBrains Mono"/>
              </a:rPr>
              <a:t>AMEY MITTAL (PES2UG20CS037)</a:t>
            </a:r>
            <a:endParaRPr sz="5615">
              <a:latin typeface="JetBrains Mono"/>
              <a:ea typeface="JetBrains Mono"/>
              <a:cs typeface="JetBrains Mono"/>
              <a:sym typeface="JetBrains Mono"/>
            </a:endParaRPr>
          </a:p>
          <a:p>
            <a:pPr indent="-361905" lvl="0" marL="342900" rtl="0" algn="l">
              <a:lnSpc>
                <a:spcPct val="120000"/>
              </a:lnSpc>
              <a:spcBef>
                <a:spcPts val="890"/>
              </a:spcBef>
              <a:spcAft>
                <a:spcPts val="0"/>
              </a:spcAft>
              <a:buSzPct val="106799"/>
              <a:buFont typeface="JetBrains Mono"/>
              <a:buChar char="●"/>
            </a:pPr>
            <a:r>
              <a:rPr lang="en-US" sz="5615">
                <a:latin typeface="JetBrains Mono"/>
                <a:ea typeface="JetBrains Mono"/>
                <a:cs typeface="JetBrains Mono"/>
                <a:sym typeface="JetBrains Mono"/>
              </a:rPr>
              <a:t>ABHISHEK S KUTRE (PES2UG20CS012)</a:t>
            </a:r>
            <a:endParaRPr sz="5615">
              <a:latin typeface="JetBrains Mono"/>
              <a:ea typeface="JetBrains Mono"/>
              <a:cs typeface="JetBrains Mono"/>
              <a:sym typeface="JetBrains Mono"/>
            </a:endParaRPr>
          </a:p>
          <a:p>
            <a:pPr indent="0" lvl="0" marL="0" rtl="0" algn="l">
              <a:lnSpc>
                <a:spcPct val="120000"/>
              </a:lnSpc>
              <a:spcBef>
                <a:spcPts val="1000"/>
              </a:spcBef>
              <a:spcAft>
                <a:spcPts val="0"/>
              </a:spcAft>
              <a:buSzPct val="105882"/>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p:txBody>
      </p:sp>
      <p:sp>
        <p:nvSpPr>
          <p:cNvPr id="205" name="Google Shape;205;p23"/>
          <p:cNvSpPr txBox="1"/>
          <p:nvPr>
            <p:ph idx="1" type="body"/>
          </p:nvPr>
        </p:nvSpPr>
        <p:spPr>
          <a:xfrm>
            <a:off x="1730000" y="2090076"/>
            <a:ext cx="9690600" cy="44892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None/>
            </a:pPr>
            <a:r>
              <a:rPr b="1" lang="en-US" sz="2000">
                <a:latin typeface="JetBrains Mono"/>
                <a:ea typeface="JetBrains Mono"/>
                <a:cs typeface="JetBrains Mono"/>
                <a:sym typeface="JetBrains Mono"/>
              </a:rPr>
              <a:t>getRotationMatrix2D()</a:t>
            </a:r>
            <a:endParaRPr b="1" sz="2000">
              <a:latin typeface="JetBrains Mono"/>
              <a:ea typeface="JetBrains Mono"/>
              <a:cs typeface="JetBrains Mono"/>
              <a:sym typeface="JetBrains Mono"/>
            </a:endParaRPr>
          </a:p>
          <a:p>
            <a:pPr indent="0" lvl="0" marL="0" rtl="0" algn="l">
              <a:lnSpc>
                <a:spcPct val="105000"/>
              </a:lnSpc>
              <a:spcBef>
                <a:spcPts val="1600"/>
              </a:spcBef>
              <a:spcAft>
                <a:spcPts val="0"/>
              </a:spcAft>
              <a:buNone/>
            </a:pPr>
            <a:r>
              <a:rPr lang="en-US" sz="1500">
                <a:latin typeface="JetBrains Mono"/>
                <a:ea typeface="JetBrains Mono"/>
                <a:cs typeface="JetBrains Mono"/>
                <a:sym typeface="JetBrains Mono"/>
              </a:rPr>
              <a:t>Syntax</a:t>
            </a:r>
            <a:endParaRPr sz="1500">
              <a:latin typeface="JetBrains Mono"/>
              <a:ea typeface="JetBrains Mono"/>
              <a:cs typeface="JetBrains Mono"/>
              <a:sym typeface="JetBrains Mono"/>
            </a:endParaRPr>
          </a:p>
          <a:p>
            <a:pPr indent="0" lvl="0" marL="0" rtl="0" algn="l">
              <a:lnSpc>
                <a:spcPct val="105000"/>
              </a:lnSpc>
              <a:spcBef>
                <a:spcPts val="1600"/>
              </a:spcBef>
              <a:spcAft>
                <a:spcPts val="0"/>
              </a:spcAft>
              <a:buNone/>
            </a:pPr>
            <a:r>
              <a:rPr lang="en-US" sz="1500">
                <a:latin typeface="JetBrains Mono"/>
                <a:ea typeface="JetBrains Mono"/>
                <a:cs typeface="JetBrains Mono"/>
                <a:sym typeface="JetBrains Mono"/>
              </a:rPr>
              <a:t>cv2.getRotationMatrix2D(center, angle, scale)</a:t>
            </a:r>
            <a:endParaRPr sz="1500">
              <a:latin typeface="JetBrains Mono"/>
              <a:ea typeface="JetBrains Mono"/>
              <a:cs typeface="JetBrains Mono"/>
              <a:sym typeface="JetBrains Mono"/>
            </a:endParaRPr>
          </a:p>
          <a:p>
            <a:pPr indent="0" lvl="0" marL="0" rtl="0" algn="l">
              <a:lnSpc>
                <a:spcPct val="105000"/>
              </a:lnSpc>
              <a:spcBef>
                <a:spcPts val="1600"/>
              </a:spcBef>
              <a:spcAft>
                <a:spcPts val="0"/>
              </a:spcAft>
              <a:buNone/>
            </a:pPr>
            <a:r>
              <a:rPr lang="en-US" sz="1500">
                <a:latin typeface="JetBrains Mono"/>
                <a:ea typeface="JetBrains Mono"/>
                <a:cs typeface="JetBrains Mono"/>
                <a:sym typeface="JetBrains Mono"/>
              </a:rPr>
              <a:t>The getRotationMatrix2D() function takes the following arguments:</a:t>
            </a:r>
            <a:endParaRPr sz="1500">
              <a:latin typeface="JetBrains Mono"/>
              <a:ea typeface="JetBrains Mono"/>
              <a:cs typeface="JetBrains Mono"/>
              <a:sym typeface="JetBrains Mono"/>
            </a:endParaRPr>
          </a:p>
          <a:p>
            <a:pPr indent="0" lvl="0" marL="0" rtl="0" algn="l">
              <a:lnSpc>
                <a:spcPct val="105000"/>
              </a:lnSpc>
              <a:spcBef>
                <a:spcPts val="1600"/>
              </a:spcBef>
              <a:spcAft>
                <a:spcPts val="0"/>
              </a:spcAft>
              <a:buNone/>
            </a:pPr>
            <a:r>
              <a:t/>
            </a:r>
            <a:endParaRPr sz="1500">
              <a:latin typeface="JetBrains Mono"/>
              <a:ea typeface="JetBrains Mono"/>
              <a:cs typeface="JetBrains Mono"/>
              <a:sym typeface="JetBrains Mono"/>
            </a:endParaRPr>
          </a:p>
          <a:p>
            <a:pPr indent="-323850" lvl="0" marL="457200" rtl="0" algn="l">
              <a:lnSpc>
                <a:spcPct val="105000"/>
              </a:lnSpc>
              <a:spcBef>
                <a:spcPts val="1600"/>
              </a:spcBef>
              <a:spcAft>
                <a:spcPts val="0"/>
              </a:spcAft>
              <a:buSzPts val="1500"/>
              <a:buFont typeface="JetBrains Mono"/>
              <a:buChar char="●"/>
            </a:pPr>
            <a:r>
              <a:rPr lang="en-US" sz="1500">
                <a:latin typeface="JetBrains Mono"/>
                <a:ea typeface="JetBrains Mono"/>
                <a:cs typeface="JetBrains Mono"/>
                <a:sym typeface="JetBrains Mono"/>
              </a:rPr>
              <a:t>center: the center of rotation for the input image</a:t>
            </a:r>
            <a:endParaRPr sz="1500">
              <a:latin typeface="JetBrains Mono"/>
              <a:ea typeface="JetBrains Mono"/>
              <a:cs typeface="JetBrains Mono"/>
              <a:sym typeface="JetBrains Mono"/>
            </a:endParaRPr>
          </a:p>
          <a:p>
            <a:pPr indent="-323850" lvl="0" marL="457200" rtl="0" algn="l">
              <a:lnSpc>
                <a:spcPct val="105000"/>
              </a:lnSpc>
              <a:spcBef>
                <a:spcPts val="0"/>
              </a:spcBef>
              <a:spcAft>
                <a:spcPts val="0"/>
              </a:spcAft>
              <a:buSzPts val="1500"/>
              <a:buFont typeface="JetBrains Mono"/>
              <a:buChar char="●"/>
            </a:pPr>
            <a:r>
              <a:rPr lang="en-US" sz="1500">
                <a:latin typeface="JetBrains Mono"/>
                <a:ea typeface="JetBrains Mono"/>
                <a:cs typeface="JetBrains Mono"/>
                <a:sym typeface="JetBrains Mono"/>
              </a:rPr>
              <a:t>angle: the angle of rotation in degrees</a:t>
            </a:r>
            <a:endParaRPr sz="1500">
              <a:latin typeface="JetBrains Mono"/>
              <a:ea typeface="JetBrains Mono"/>
              <a:cs typeface="JetBrains Mono"/>
              <a:sym typeface="JetBrains Mono"/>
            </a:endParaRPr>
          </a:p>
          <a:p>
            <a:pPr indent="-323850" lvl="0" marL="457200" rtl="0" algn="l">
              <a:lnSpc>
                <a:spcPct val="105000"/>
              </a:lnSpc>
              <a:spcBef>
                <a:spcPts val="0"/>
              </a:spcBef>
              <a:spcAft>
                <a:spcPts val="0"/>
              </a:spcAft>
              <a:buSzPts val="1500"/>
              <a:buFont typeface="JetBrains Mono"/>
              <a:buChar char="●"/>
            </a:pPr>
            <a:r>
              <a:rPr lang="en-US" sz="1500">
                <a:latin typeface="JetBrains Mono"/>
                <a:ea typeface="JetBrains Mono"/>
                <a:cs typeface="JetBrains Mono"/>
                <a:sym typeface="JetBrains Mono"/>
              </a:rPr>
              <a:t>scale: an isotropic scale factor which scales the image up or down according to the value provided</a:t>
            </a:r>
            <a:endParaRPr sz="1500">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t/>
            </a:r>
            <a:endParaRPr b="1" sz="21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t/>
            </a:r>
            <a:endParaRPr b="1" sz="2145">
              <a:latin typeface="JetBrains Mono"/>
              <a:ea typeface="JetBrains Mono"/>
              <a:cs typeface="JetBrains Mono"/>
              <a:sym typeface="JetBrains Mono"/>
            </a:endParaRPr>
          </a:p>
          <a:p>
            <a:pPr indent="0" lvl="0" marL="0" rtl="0" algn="l">
              <a:lnSpc>
                <a:spcPct val="105000"/>
              </a:lnSpc>
              <a:spcBef>
                <a:spcPts val="1600"/>
              </a:spcBef>
              <a:spcAft>
                <a:spcPts val="1600"/>
              </a:spcAft>
              <a:buSzPts val="935"/>
              <a:buNone/>
            </a:pPr>
            <a:r>
              <a:t/>
            </a:r>
            <a:endParaRPr sz="144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p:txBody>
      </p:sp>
      <p:sp>
        <p:nvSpPr>
          <p:cNvPr id="211" name="Google Shape;211;p24"/>
          <p:cNvSpPr txBox="1"/>
          <p:nvPr>
            <p:ph idx="1" type="body"/>
          </p:nvPr>
        </p:nvSpPr>
        <p:spPr>
          <a:xfrm>
            <a:off x="1730000" y="1198750"/>
            <a:ext cx="9690600" cy="55662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None/>
            </a:pPr>
            <a:r>
              <a:rPr b="1" lang="en-US" sz="1945">
                <a:latin typeface="JetBrains Mono"/>
                <a:ea typeface="JetBrains Mono"/>
                <a:cs typeface="JetBrains Mono"/>
                <a:sym typeface="JetBrains Mono"/>
              </a:rPr>
              <a:t>warpAffine()</a:t>
            </a:r>
            <a:endParaRPr b="1" sz="19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warpAffine(src, M, dsize[, dst[, flags[, borderMode[, borderValue]]]])</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The warpAffline() function takes the following arguments:</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src: the source mage</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M: the transformation matrix</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dsize: size of the output image</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dst: the output image</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flags: combination of interpolation methods such as INTER_LINEAR or INTER_NEAREST</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borderMode: the pixel extrapolation method</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lang="en-US" sz="1645">
                <a:latin typeface="JetBrains Mono"/>
                <a:ea typeface="JetBrains Mono"/>
                <a:cs typeface="JetBrains Mono"/>
                <a:sym typeface="JetBrains Mono"/>
              </a:rPr>
              <a:t>borderValue: the value to be used in case of a constant border, has a default value of 0</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t/>
            </a:r>
            <a:endParaRPr sz="1645">
              <a:latin typeface="JetBrains Mono"/>
              <a:ea typeface="JetBrains Mono"/>
              <a:cs typeface="JetBrains Mono"/>
              <a:sym typeface="JetBrains Mono"/>
            </a:endParaRPr>
          </a:p>
          <a:p>
            <a:pPr indent="0" lvl="0" marL="0" rtl="0" algn="l">
              <a:lnSpc>
                <a:spcPct val="105000"/>
              </a:lnSpc>
              <a:spcBef>
                <a:spcPts val="1600"/>
              </a:spcBef>
              <a:spcAft>
                <a:spcPts val="1600"/>
              </a:spcAft>
              <a:buSzPts val="935"/>
              <a:buNone/>
            </a:pPr>
            <a:r>
              <a:t/>
            </a:r>
            <a:endParaRPr sz="144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Code</a:t>
            </a:r>
            <a:endParaRPr>
              <a:latin typeface="JetBrains Mono"/>
              <a:ea typeface="JetBrains Mono"/>
              <a:cs typeface="JetBrains Mono"/>
              <a:sym typeface="JetBrains Mono"/>
            </a:endParaRPr>
          </a:p>
        </p:txBody>
      </p:sp>
      <p:sp>
        <p:nvSpPr>
          <p:cNvPr id="217" name="Google Shape;217;p25"/>
          <p:cNvSpPr txBox="1"/>
          <p:nvPr>
            <p:ph idx="1" type="body"/>
          </p:nvPr>
        </p:nvSpPr>
        <p:spPr>
          <a:xfrm>
            <a:off x="1730000" y="1198750"/>
            <a:ext cx="9690600" cy="5566200"/>
          </a:xfrm>
          <a:prstGeom prst="rect">
            <a:avLst/>
          </a:prstGeom>
        </p:spPr>
        <p:txBody>
          <a:bodyPr anchorCtr="0" anchor="t" bIns="121900" lIns="121900" spcFirstLastPara="1" rIns="121900" wrap="square" tIns="121900">
            <a:noAutofit/>
          </a:bodyPr>
          <a:lstStyle/>
          <a:p>
            <a:pPr indent="0" lvl="0" marL="457200" rtl="0" algn="l">
              <a:lnSpc>
                <a:spcPct val="105000"/>
              </a:lnSpc>
              <a:spcBef>
                <a:spcPts val="0"/>
              </a:spcBef>
              <a:spcAft>
                <a:spcPts val="0"/>
              </a:spcAft>
              <a:buNone/>
            </a:pPr>
            <a:r>
              <a:t/>
            </a:r>
            <a:endParaRPr sz="1645">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t/>
            </a:r>
            <a:endParaRPr sz="1645">
              <a:latin typeface="JetBrains Mono"/>
              <a:ea typeface="JetBrains Mono"/>
              <a:cs typeface="JetBrains Mono"/>
              <a:sym typeface="JetBrains Mono"/>
            </a:endParaRPr>
          </a:p>
          <a:p>
            <a:pPr indent="0" lvl="0" marL="0" rtl="0" algn="l">
              <a:lnSpc>
                <a:spcPct val="105000"/>
              </a:lnSpc>
              <a:spcBef>
                <a:spcPts val="1600"/>
              </a:spcBef>
              <a:spcAft>
                <a:spcPts val="1600"/>
              </a:spcAft>
              <a:buSzPts val="935"/>
              <a:buNone/>
            </a:pPr>
            <a:r>
              <a:t/>
            </a:r>
            <a:endParaRPr sz="1445"/>
          </a:p>
        </p:txBody>
      </p:sp>
      <p:pic>
        <p:nvPicPr>
          <p:cNvPr id="218" name="Google Shape;218;p25"/>
          <p:cNvPicPr preferRelativeResize="0"/>
          <p:nvPr/>
        </p:nvPicPr>
        <p:blipFill>
          <a:blip r:embed="rId3">
            <a:alphaModFix/>
          </a:blip>
          <a:stretch>
            <a:fillRect/>
          </a:stretch>
        </p:blipFill>
        <p:spPr>
          <a:xfrm>
            <a:off x="0" y="1941406"/>
            <a:ext cx="12192000" cy="49165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5776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24" name="Google Shape;224;p26"/>
          <p:cNvPicPr preferRelativeResize="0"/>
          <p:nvPr/>
        </p:nvPicPr>
        <p:blipFill>
          <a:blip r:embed="rId3">
            <a:alphaModFix/>
          </a:blip>
          <a:stretch>
            <a:fillRect/>
          </a:stretch>
        </p:blipFill>
        <p:spPr>
          <a:xfrm>
            <a:off x="4047650" y="1935150"/>
            <a:ext cx="4364550" cy="434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5776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30" name="Google Shape;230;p27"/>
          <p:cNvPicPr preferRelativeResize="0"/>
          <p:nvPr/>
        </p:nvPicPr>
        <p:blipFill>
          <a:blip r:embed="rId3">
            <a:alphaModFix/>
          </a:blip>
          <a:stretch>
            <a:fillRect/>
          </a:stretch>
        </p:blipFill>
        <p:spPr>
          <a:xfrm>
            <a:off x="2492125" y="2545025"/>
            <a:ext cx="6425225" cy="340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Image Translation</a:t>
            </a:r>
            <a:endParaRPr>
              <a:latin typeface="JetBrains Mono"/>
              <a:ea typeface="JetBrains Mono"/>
              <a:cs typeface="JetBrains Mono"/>
              <a:sym typeface="JetBrains Mono"/>
            </a:endParaRPr>
          </a:p>
        </p:txBody>
      </p:sp>
      <p:sp>
        <p:nvSpPr>
          <p:cNvPr id="236" name="Google Shape;236;p28"/>
          <p:cNvSpPr txBox="1"/>
          <p:nvPr>
            <p:ph idx="1" type="body"/>
          </p:nvPr>
        </p:nvSpPr>
        <p:spPr>
          <a:xfrm>
            <a:off x="1730000" y="1687850"/>
            <a:ext cx="9582300" cy="4925700"/>
          </a:xfrm>
          <a:prstGeom prst="rect">
            <a:avLst/>
          </a:prstGeom>
        </p:spPr>
        <p:txBody>
          <a:bodyPr anchorCtr="0" anchor="t" bIns="121900" lIns="121900" spcFirstLastPara="1" rIns="121900" wrap="square" tIns="121900">
            <a:noAutofit/>
          </a:bodyPr>
          <a:lstStyle/>
          <a:p>
            <a:pPr indent="-331311" lvl="0" marL="457200" rtl="0" algn="l">
              <a:lnSpc>
                <a:spcPct val="105000"/>
              </a:lnSpc>
              <a:spcBef>
                <a:spcPts val="0"/>
              </a:spcBef>
              <a:spcAft>
                <a:spcPts val="0"/>
              </a:spcAft>
              <a:buSzPts val="1617"/>
              <a:buFont typeface="JetBrains Mono"/>
              <a:buChar char="●"/>
            </a:pPr>
            <a:r>
              <a:rPr lang="en-US" sz="1617">
                <a:latin typeface="JetBrains Mono"/>
                <a:ea typeface="JetBrains Mono"/>
                <a:cs typeface="JetBrains Mono"/>
                <a:sym typeface="JetBrains Mono"/>
              </a:rPr>
              <a:t>Translation refers to the rectilinear shift of an object i.e. an image from one location to another. If we know the amount of shift in horizontal and the vertical direction, say (tx, ty) then we can make a transformation matrix </a:t>
            </a:r>
            <a:endParaRPr sz="1617">
              <a:latin typeface="JetBrains Mono"/>
              <a:ea typeface="JetBrains Mono"/>
              <a:cs typeface="JetBrains Mono"/>
              <a:sym typeface="JetBrains Mono"/>
            </a:endParaRPr>
          </a:p>
          <a:p>
            <a:pPr indent="-331311" lvl="0" marL="457200" rtl="0" algn="l">
              <a:lnSpc>
                <a:spcPct val="105000"/>
              </a:lnSpc>
              <a:spcBef>
                <a:spcPts val="0"/>
              </a:spcBef>
              <a:spcAft>
                <a:spcPts val="0"/>
              </a:spcAft>
              <a:buSzPts val="1617"/>
              <a:buFont typeface="JetBrains Mono"/>
              <a:buChar char="●"/>
            </a:pPr>
            <a:r>
              <a:rPr lang="en-US" sz="1617">
                <a:latin typeface="JetBrains Mono"/>
                <a:ea typeface="JetBrains Mono"/>
                <a:cs typeface="JetBrains Mono"/>
                <a:sym typeface="JetBrains Mono"/>
              </a:rPr>
              <a:t>Where tx denotes the shift along the x-axis and ty denotes shift along the y-axis i.e. the number of pixels by which we need to shift about in that direction.</a:t>
            </a:r>
            <a:endParaRPr sz="1617">
              <a:latin typeface="JetBrains Mono"/>
              <a:ea typeface="JetBrains Mono"/>
              <a:cs typeface="JetBrains Mono"/>
              <a:sym typeface="JetBrains Mono"/>
            </a:endParaRPr>
          </a:p>
          <a:p>
            <a:pPr indent="-331311" lvl="0" marL="457200" rtl="0" algn="l">
              <a:lnSpc>
                <a:spcPct val="105000"/>
              </a:lnSpc>
              <a:spcBef>
                <a:spcPts val="0"/>
              </a:spcBef>
              <a:spcAft>
                <a:spcPts val="0"/>
              </a:spcAft>
              <a:buSzPts val="1617"/>
              <a:buFont typeface="JetBrains Mono"/>
              <a:buChar char="●"/>
            </a:pPr>
            <a:r>
              <a:rPr lang="en-US" sz="1617">
                <a:latin typeface="JetBrains Mono"/>
                <a:ea typeface="JetBrains Mono"/>
                <a:cs typeface="JetBrains Mono"/>
                <a:sym typeface="JetBrains Mono"/>
              </a:rPr>
              <a:t>Numpy is used for creating important matrices like translation matrix.</a:t>
            </a:r>
            <a:endParaRPr sz="1617">
              <a:latin typeface="JetBrains Mono"/>
              <a:ea typeface="JetBrains Mono"/>
              <a:cs typeface="JetBrains Mono"/>
              <a:sym typeface="JetBrains Mono"/>
            </a:endParaRPr>
          </a:p>
          <a:p>
            <a:pPr indent="0" lvl="0" marL="0" rtl="0" algn="l">
              <a:lnSpc>
                <a:spcPct val="105000"/>
              </a:lnSpc>
              <a:spcBef>
                <a:spcPts val="1600"/>
              </a:spcBef>
              <a:spcAft>
                <a:spcPts val="0"/>
              </a:spcAft>
              <a:buNone/>
            </a:pPr>
            <a:r>
              <a:t/>
            </a:r>
            <a:endParaRPr sz="1617">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rPr b="1" lang="en-US" sz="1817">
                <a:latin typeface="JetBrains Mono"/>
                <a:ea typeface="JetBrains Mono"/>
                <a:cs typeface="JetBrains Mono"/>
                <a:sym typeface="JetBrains Mono"/>
              </a:rPr>
              <a:t>Advantages</a:t>
            </a:r>
            <a:endParaRPr b="1" sz="1817">
              <a:latin typeface="JetBrains Mono"/>
              <a:ea typeface="JetBrains Mono"/>
              <a:cs typeface="JetBrains Mono"/>
              <a:sym typeface="JetBrains Mono"/>
            </a:endParaRPr>
          </a:p>
          <a:p>
            <a:pPr indent="-331311" lvl="0" marL="457200" rtl="0" algn="l">
              <a:lnSpc>
                <a:spcPct val="105000"/>
              </a:lnSpc>
              <a:spcBef>
                <a:spcPts val="1600"/>
              </a:spcBef>
              <a:spcAft>
                <a:spcPts val="0"/>
              </a:spcAft>
              <a:buSzPts val="1617"/>
              <a:buFont typeface="JetBrains Mono"/>
              <a:buAutoNum type="arabicPeriod"/>
            </a:pPr>
            <a:r>
              <a:rPr lang="en-US" sz="1617">
                <a:latin typeface="JetBrains Mono"/>
                <a:ea typeface="JetBrains Mono"/>
                <a:cs typeface="JetBrains Mono"/>
                <a:sym typeface="JetBrains Mono"/>
              </a:rPr>
              <a:t>Hiding a part of the image</a:t>
            </a:r>
            <a:endParaRPr sz="1617">
              <a:latin typeface="JetBrains Mono"/>
              <a:ea typeface="JetBrains Mono"/>
              <a:cs typeface="JetBrains Mono"/>
              <a:sym typeface="JetBrains Mono"/>
            </a:endParaRPr>
          </a:p>
          <a:p>
            <a:pPr indent="-331311" lvl="0" marL="457200" rtl="0" algn="l">
              <a:lnSpc>
                <a:spcPct val="105000"/>
              </a:lnSpc>
              <a:spcBef>
                <a:spcPts val="0"/>
              </a:spcBef>
              <a:spcAft>
                <a:spcPts val="0"/>
              </a:spcAft>
              <a:buSzPts val="1617"/>
              <a:buFont typeface="JetBrains Mono"/>
              <a:buAutoNum type="arabicPeriod"/>
            </a:pPr>
            <a:r>
              <a:rPr lang="en-US" sz="1617">
                <a:latin typeface="JetBrains Mono"/>
                <a:ea typeface="JetBrains Mono"/>
                <a:cs typeface="JetBrains Mono"/>
                <a:sym typeface="JetBrains Mono"/>
              </a:rPr>
              <a:t>Cropping an image</a:t>
            </a:r>
            <a:endParaRPr sz="1617">
              <a:latin typeface="JetBrains Mono"/>
              <a:ea typeface="JetBrains Mono"/>
              <a:cs typeface="JetBrains Mono"/>
              <a:sym typeface="JetBrains Mono"/>
            </a:endParaRPr>
          </a:p>
          <a:p>
            <a:pPr indent="-331311" lvl="0" marL="457200" rtl="0" algn="l">
              <a:lnSpc>
                <a:spcPct val="105000"/>
              </a:lnSpc>
              <a:spcBef>
                <a:spcPts val="0"/>
              </a:spcBef>
              <a:spcAft>
                <a:spcPts val="0"/>
              </a:spcAft>
              <a:buSzPts val="1617"/>
              <a:buFont typeface="JetBrains Mono"/>
              <a:buAutoNum type="arabicPeriod"/>
            </a:pPr>
            <a:r>
              <a:rPr lang="en-US" sz="1617">
                <a:latin typeface="JetBrains Mono"/>
                <a:ea typeface="JetBrains Mono"/>
                <a:cs typeface="JetBrains Mono"/>
                <a:sym typeface="JetBrains Mono"/>
              </a:rPr>
              <a:t>Shifting an image</a:t>
            </a:r>
            <a:endParaRPr sz="1617">
              <a:latin typeface="JetBrains Mono"/>
              <a:ea typeface="JetBrains Mono"/>
              <a:cs typeface="JetBrains Mono"/>
              <a:sym typeface="JetBrains Mono"/>
            </a:endParaRPr>
          </a:p>
          <a:p>
            <a:pPr indent="-331311" lvl="0" marL="457200" rtl="0" algn="l">
              <a:lnSpc>
                <a:spcPct val="105000"/>
              </a:lnSpc>
              <a:spcBef>
                <a:spcPts val="0"/>
              </a:spcBef>
              <a:spcAft>
                <a:spcPts val="0"/>
              </a:spcAft>
              <a:buSzPts val="1617"/>
              <a:buFont typeface="JetBrains Mono"/>
              <a:buAutoNum type="arabicPeriod"/>
            </a:pPr>
            <a:r>
              <a:rPr lang="en-US" sz="1617">
                <a:latin typeface="JetBrains Mono"/>
                <a:ea typeface="JetBrains Mono"/>
                <a:cs typeface="JetBrains Mono"/>
                <a:sym typeface="JetBrains Mono"/>
              </a:rPr>
              <a:t>Animating an image using image translations in loop.</a:t>
            </a:r>
            <a:endParaRPr sz="1617">
              <a:latin typeface="JetBrains Mono"/>
              <a:ea typeface="JetBrains Mono"/>
              <a:cs typeface="JetBrains Mono"/>
              <a:sym typeface="JetBrains Mono"/>
            </a:endParaRPr>
          </a:p>
          <a:p>
            <a:pPr indent="0" lvl="0" marL="457200" rtl="0" algn="l">
              <a:lnSpc>
                <a:spcPct val="105000"/>
              </a:lnSpc>
              <a:spcBef>
                <a:spcPts val="1600"/>
              </a:spcBef>
              <a:spcAft>
                <a:spcPts val="0"/>
              </a:spcAft>
              <a:buNone/>
            </a:pPr>
            <a:r>
              <a:t/>
            </a:r>
            <a:endParaRPr sz="1617">
              <a:latin typeface="JetBrains Mono"/>
              <a:ea typeface="JetBrains Mono"/>
              <a:cs typeface="JetBrains Mono"/>
              <a:sym typeface="JetBrains Mono"/>
            </a:endParaRPr>
          </a:p>
          <a:p>
            <a:pPr indent="0" lvl="0" marL="0" rtl="0" algn="l">
              <a:lnSpc>
                <a:spcPct val="105000"/>
              </a:lnSpc>
              <a:spcBef>
                <a:spcPts val="1600"/>
              </a:spcBef>
              <a:spcAft>
                <a:spcPts val="0"/>
              </a:spcAft>
              <a:buNone/>
            </a:pPr>
            <a:r>
              <a:t/>
            </a:r>
            <a:endParaRPr sz="1617"/>
          </a:p>
          <a:p>
            <a:pPr indent="0" lvl="0" marL="0" rtl="0" algn="l">
              <a:lnSpc>
                <a:spcPct val="105000"/>
              </a:lnSpc>
              <a:spcBef>
                <a:spcPts val="1600"/>
              </a:spcBef>
              <a:spcAft>
                <a:spcPts val="1600"/>
              </a:spcAft>
              <a:buNone/>
            </a:pPr>
            <a:r>
              <a:t/>
            </a:r>
            <a:endParaRPr sz="1617"/>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Image Translation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Code</a:t>
            </a:r>
            <a:endParaRPr>
              <a:latin typeface="JetBrains Mono"/>
              <a:ea typeface="JetBrains Mono"/>
              <a:cs typeface="JetBrains Mono"/>
              <a:sym typeface="JetBrains Mono"/>
            </a:endParaRPr>
          </a:p>
        </p:txBody>
      </p:sp>
      <p:pic>
        <p:nvPicPr>
          <p:cNvPr id="242" name="Google Shape;242;p29"/>
          <p:cNvPicPr preferRelativeResize="0"/>
          <p:nvPr/>
        </p:nvPicPr>
        <p:blipFill>
          <a:blip r:embed="rId3">
            <a:alphaModFix/>
          </a:blip>
          <a:stretch>
            <a:fillRect/>
          </a:stretch>
        </p:blipFill>
        <p:spPr>
          <a:xfrm>
            <a:off x="1321100" y="1743900"/>
            <a:ext cx="9654424" cy="475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Image Translation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48" name="Google Shape;248;p30"/>
          <p:cNvPicPr preferRelativeResize="0"/>
          <p:nvPr/>
        </p:nvPicPr>
        <p:blipFill>
          <a:blip r:embed="rId3">
            <a:alphaModFix/>
          </a:blip>
          <a:stretch>
            <a:fillRect/>
          </a:stretch>
        </p:blipFill>
        <p:spPr>
          <a:xfrm>
            <a:off x="4833231" y="2624850"/>
            <a:ext cx="3178750" cy="3164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Image Translation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54" name="Google Shape;254;p31"/>
          <p:cNvPicPr preferRelativeResize="0"/>
          <p:nvPr/>
        </p:nvPicPr>
        <p:blipFill>
          <a:blip r:embed="rId3">
            <a:alphaModFix/>
          </a:blip>
          <a:stretch>
            <a:fillRect/>
          </a:stretch>
        </p:blipFill>
        <p:spPr>
          <a:xfrm>
            <a:off x="1730000" y="1886575"/>
            <a:ext cx="8038175" cy="422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Canny Edge Detection</a:t>
            </a:r>
            <a:endParaRPr>
              <a:latin typeface="JetBrains Mono"/>
              <a:ea typeface="JetBrains Mono"/>
              <a:cs typeface="JetBrains Mono"/>
              <a:sym typeface="JetBrains Mono"/>
            </a:endParaRPr>
          </a:p>
        </p:txBody>
      </p:sp>
      <p:sp>
        <p:nvSpPr>
          <p:cNvPr id="260" name="Google Shape;260;p32"/>
          <p:cNvSpPr txBox="1"/>
          <p:nvPr>
            <p:ph idx="1" type="body"/>
          </p:nvPr>
        </p:nvSpPr>
        <p:spPr>
          <a:xfrm>
            <a:off x="1730000" y="2090076"/>
            <a:ext cx="9582300" cy="41739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SzPts val="852"/>
              <a:buNone/>
            </a:pPr>
            <a:r>
              <a:rPr lang="en-US" sz="1817">
                <a:latin typeface="JetBrains Mono"/>
                <a:ea typeface="JetBrains Mono"/>
                <a:cs typeface="JetBrains Mono"/>
                <a:sym typeface="JetBrains Mono"/>
              </a:rPr>
              <a:t>The process of Canny edge detection algorithm can be broken down to five different steps:</a:t>
            </a:r>
            <a:endParaRPr sz="1817">
              <a:latin typeface="JetBrains Mono"/>
              <a:ea typeface="JetBrains Mono"/>
              <a:cs typeface="JetBrains Mono"/>
              <a:sym typeface="JetBrains Mono"/>
            </a:endParaRPr>
          </a:p>
          <a:p>
            <a:pPr indent="-344011" lvl="0" marL="457200" rtl="0" algn="l">
              <a:lnSpc>
                <a:spcPct val="105000"/>
              </a:lnSpc>
              <a:spcBef>
                <a:spcPts val="1600"/>
              </a:spcBef>
              <a:spcAft>
                <a:spcPts val="0"/>
              </a:spcAft>
              <a:buSzPts val="1817"/>
              <a:buFont typeface="JetBrains Mono"/>
              <a:buChar char="❏"/>
            </a:pPr>
            <a:r>
              <a:rPr lang="en-US" sz="1817">
                <a:latin typeface="JetBrains Mono"/>
                <a:ea typeface="JetBrains Mono"/>
                <a:cs typeface="JetBrains Mono"/>
                <a:sym typeface="JetBrains Mono"/>
              </a:rPr>
              <a:t>Apply Gaussian filter to smooth the image in order to remove the noise</a:t>
            </a:r>
            <a:endParaRPr sz="1817">
              <a:latin typeface="JetBrains Mono"/>
              <a:ea typeface="JetBrains Mono"/>
              <a:cs typeface="JetBrains Mono"/>
              <a:sym typeface="JetBrains Mono"/>
            </a:endParaRPr>
          </a:p>
          <a:p>
            <a:pPr indent="-344011" lvl="0" marL="457200" rtl="0" algn="l">
              <a:lnSpc>
                <a:spcPct val="105000"/>
              </a:lnSpc>
              <a:spcBef>
                <a:spcPts val="0"/>
              </a:spcBef>
              <a:spcAft>
                <a:spcPts val="0"/>
              </a:spcAft>
              <a:buSzPts val="1817"/>
              <a:buFont typeface="JetBrains Mono"/>
              <a:buChar char="❏"/>
            </a:pPr>
            <a:r>
              <a:rPr lang="en-US" sz="1817">
                <a:latin typeface="JetBrains Mono"/>
                <a:ea typeface="JetBrains Mono"/>
                <a:cs typeface="JetBrains Mono"/>
                <a:sym typeface="JetBrains Mono"/>
              </a:rPr>
              <a:t>Find the intensity gradients of the image</a:t>
            </a:r>
            <a:endParaRPr sz="1817">
              <a:latin typeface="JetBrains Mono"/>
              <a:ea typeface="JetBrains Mono"/>
              <a:cs typeface="JetBrains Mono"/>
              <a:sym typeface="JetBrains Mono"/>
            </a:endParaRPr>
          </a:p>
          <a:p>
            <a:pPr indent="-344011" lvl="0" marL="457200" rtl="0" algn="l">
              <a:lnSpc>
                <a:spcPct val="105000"/>
              </a:lnSpc>
              <a:spcBef>
                <a:spcPts val="0"/>
              </a:spcBef>
              <a:spcAft>
                <a:spcPts val="0"/>
              </a:spcAft>
              <a:buSzPts val="1817"/>
              <a:buFont typeface="JetBrains Mono"/>
              <a:buChar char="❏"/>
            </a:pPr>
            <a:r>
              <a:rPr lang="en-US" sz="1817">
                <a:latin typeface="JetBrains Mono"/>
                <a:ea typeface="JetBrains Mono"/>
                <a:cs typeface="JetBrains Mono"/>
                <a:sym typeface="JetBrains Mono"/>
              </a:rPr>
              <a:t>Apply gradient magnitude thresholding or lower bound cut-off suppression to get rid of spurious response to edge detection</a:t>
            </a:r>
            <a:endParaRPr sz="1817">
              <a:latin typeface="JetBrains Mono"/>
              <a:ea typeface="JetBrains Mono"/>
              <a:cs typeface="JetBrains Mono"/>
              <a:sym typeface="JetBrains Mono"/>
            </a:endParaRPr>
          </a:p>
          <a:p>
            <a:pPr indent="-344011" lvl="0" marL="457200" rtl="0" algn="l">
              <a:lnSpc>
                <a:spcPct val="105000"/>
              </a:lnSpc>
              <a:spcBef>
                <a:spcPts val="0"/>
              </a:spcBef>
              <a:spcAft>
                <a:spcPts val="0"/>
              </a:spcAft>
              <a:buSzPts val="1817"/>
              <a:buFont typeface="JetBrains Mono"/>
              <a:buChar char="❏"/>
            </a:pPr>
            <a:r>
              <a:rPr lang="en-US" sz="1817">
                <a:latin typeface="JetBrains Mono"/>
                <a:ea typeface="JetBrains Mono"/>
                <a:cs typeface="JetBrains Mono"/>
                <a:sym typeface="JetBrains Mono"/>
              </a:rPr>
              <a:t>Apply double threshold to determine potential edges</a:t>
            </a:r>
            <a:endParaRPr sz="1817">
              <a:latin typeface="JetBrains Mono"/>
              <a:ea typeface="JetBrains Mono"/>
              <a:cs typeface="JetBrains Mono"/>
              <a:sym typeface="JetBrains Mono"/>
            </a:endParaRPr>
          </a:p>
          <a:p>
            <a:pPr indent="-344011" lvl="0" marL="457200" rtl="0" algn="l">
              <a:lnSpc>
                <a:spcPct val="105000"/>
              </a:lnSpc>
              <a:spcBef>
                <a:spcPts val="0"/>
              </a:spcBef>
              <a:spcAft>
                <a:spcPts val="0"/>
              </a:spcAft>
              <a:buSzPts val="1817"/>
              <a:buFont typeface="JetBrains Mono"/>
              <a:buChar char="❏"/>
            </a:pPr>
            <a:r>
              <a:rPr lang="en-US" sz="1817">
                <a:latin typeface="JetBrains Mono"/>
                <a:ea typeface="JetBrains Mono"/>
                <a:cs typeface="JetBrains Mono"/>
                <a:sym typeface="JetBrains Mono"/>
              </a:rPr>
              <a:t>Track edge by hysteresis: Finalize the detection of edges by suppressing all the other edges that are weak and not connected to strong edges.</a:t>
            </a:r>
            <a:endParaRPr sz="1817">
              <a:latin typeface="JetBrains Mono"/>
              <a:ea typeface="JetBrains Mono"/>
              <a:cs typeface="JetBrains Mono"/>
              <a:sym typeface="JetBrains Mono"/>
            </a:endParaRPr>
          </a:p>
          <a:p>
            <a:pPr indent="0" lvl="0" marL="457200" rtl="0" algn="l">
              <a:lnSpc>
                <a:spcPct val="105000"/>
              </a:lnSpc>
              <a:spcBef>
                <a:spcPts val="1600"/>
              </a:spcBef>
              <a:spcAft>
                <a:spcPts val="1600"/>
              </a:spcAft>
              <a:buNone/>
            </a:pPr>
            <a:r>
              <a:t/>
            </a:r>
            <a:endParaRPr sz="1617"/>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730000" y="525000"/>
            <a:ext cx="9385200" cy="1218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60377"/>
              <a:buFont typeface="Gill Sans"/>
              <a:buNone/>
            </a:pPr>
            <a:r>
              <a:rPr lang="en-US" sz="5300">
                <a:latin typeface="JetBrains Mono"/>
                <a:ea typeface="JetBrains Mono"/>
                <a:cs typeface="JetBrains Mono"/>
                <a:sym typeface="JetBrains Mono"/>
              </a:rPr>
              <a:t>Abstract</a:t>
            </a:r>
            <a:br>
              <a:rPr lang="en-US"/>
            </a:br>
            <a:endParaRPr/>
          </a:p>
        </p:txBody>
      </p:sp>
      <p:sp>
        <p:nvSpPr>
          <p:cNvPr id="148" name="Google Shape;148;p15"/>
          <p:cNvSpPr txBox="1"/>
          <p:nvPr>
            <p:ph idx="1" type="body"/>
          </p:nvPr>
        </p:nvSpPr>
        <p:spPr>
          <a:xfrm>
            <a:off x="1730000" y="2090067"/>
            <a:ext cx="9385200" cy="3881700"/>
          </a:xfrm>
          <a:prstGeom prst="rect">
            <a:avLst/>
          </a:prstGeom>
          <a:noFill/>
          <a:ln>
            <a:noFill/>
          </a:ln>
        </p:spPr>
        <p:txBody>
          <a:bodyPr anchorCtr="0" anchor="t" bIns="45700" lIns="91425" spcFirstLastPara="1" rIns="91425" wrap="square" tIns="45700">
            <a:noAutofit/>
          </a:bodyPr>
          <a:lstStyle/>
          <a:p>
            <a:pPr indent="-328726" lvl="0" marL="457200" rtl="0" algn="just">
              <a:lnSpc>
                <a:spcPct val="115000"/>
              </a:lnSpc>
              <a:spcBef>
                <a:spcPts val="0"/>
              </a:spcBef>
              <a:spcAft>
                <a:spcPts val="0"/>
              </a:spcAft>
              <a:buSzPts val="1577"/>
              <a:buFont typeface="JetBrains Mono"/>
              <a:buChar char="●"/>
            </a:pPr>
            <a:r>
              <a:rPr lang="en-US" sz="1576">
                <a:latin typeface="JetBrains Mono"/>
                <a:ea typeface="JetBrains Mono"/>
                <a:cs typeface="JetBrains Mono"/>
                <a:sym typeface="JetBrains Mono"/>
              </a:rPr>
              <a:t>Image convolution is an important image processing technique where two signals(images) are combined to form a third signal mathematically.  Here we deal with images using a linear Invariant system (LTI system) where an image is the input and the output is always linear.</a:t>
            </a:r>
            <a:endParaRPr sz="1576">
              <a:latin typeface="JetBrains Mono"/>
              <a:ea typeface="JetBrains Mono"/>
              <a:cs typeface="JetBrains Mono"/>
              <a:sym typeface="JetBrains Mono"/>
            </a:endParaRPr>
          </a:p>
          <a:p>
            <a:pPr indent="-328726" lvl="0" marL="457200" marR="81915" rtl="0" algn="just">
              <a:lnSpc>
                <a:spcPct val="115000"/>
              </a:lnSpc>
              <a:spcBef>
                <a:spcPts val="0"/>
              </a:spcBef>
              <a:spcAft>
                <a:spcPts val="0"/>
              </a:spcAft>
              <a:buSzPts val="1577"/>
              <a:buFont typeface="JetBrains Mono"/>
              <a:buChar char="●"/>
            </a:pPr>
            <a:r>
              <a:rPr lang="en-US" sz="1576">
                <a:latin typeface="JetBrains Mono"/>
                <a:ea typeface="JetBrains Mono"/>
                <a:cs typeface="JetBrains Mono"/>
                <a:sym typeface="JetBrains Mono"/>
              </a:rPr>
              <a:t>In simple terms, an image convolved with mask ,where mask is a signal represented by a two dimensional matrix. You start with a kernel ,which is a small matrix of weights. This kernel slides over the 2D input data, performing an elementwise multiplication with the part of the input it is currently on, and then summing up the results into a single output pixel.</a:t>
            </a:r>
            <a:endParaRPr sz="1576">
              <a:latin typeface="JetBrains Mono"/>
              <a:ea typeface="JetBrains Mono"/>
              <a:cs typeface="JetBrains Mono"/>
              <a:sym typeface="JetBrains Mono"/>
            </a:endParaRPr>
          </a:p>
          <a:p>
            <a:pPr indent="-328726" lvl="0" marL="457200" marR="81915" rtl="0" algn="just">
              <a:lnSpc>
                <a:spcPct val="115000"/>
              </a:lnSpc>
              <a:spcBef>
                <a:spcPts val="0"/>
              </a:spcBef>
              <a:spcAft>
                <a:spcPts val="0"/>
              </a:spcAft>
              <a:buSzPts val="1577"/>
              <a:buFont typeface="JetBrains Mono"/>
              <a:buChar char="●"/>
            </a:pPr>
            <a:r>
              <a:rPr lang="en-US" sz="1576">
                <a:latin typeface="JetBrains Mono"/>
                <a:ea typeface="JetBrains Mono"/>
                <a:cs typeface="JetBrains Mono"/>
                <a:sym typeface="JetBrains Mono"/>
              </a:rPr>
              <a:t>We use image convolution as it overcomes the other two methods of manipulating images by sharpening, blurring, edge detection and noise reduction.</a:t>
            </a:r>
            <a:endParaRPr sz="1576">
              <a:latin typeface="JetBrains Mono"/>
              <a:ea typeface="JetBrains Mono"/>
              <a:cs typeface="JetBrains Mono"/>
              <a:sym typeface="JetBrains Mono"/>
            </a:endParaRPr>
          </a:p>
          <a:p>
            <a:pPr indent="0" lvl="0" marL="292100" rtl="0" algn="just">
              <a:lnSpc>
                <a:spcPct val="100000"/>
              </a:lnSpc>
              <a:spcBef>
                <a:spcPts val="1000"/>
              </a:spcBef>
              <a:spcAft>
                <a:spcPts val="1600"/>
              </a:spcAft>
              <a:buSzPts val="1125"/>
              <a:buNone/>
            </a:pPr>
            <a:r>
              <a:t/>
            </a:r>
            <a:endParaRPr sz="1125">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Canny Edge Detection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Code</a:t>
            </a:r>
            <a:endParaRPr>
              <a:latin typeface="JetBrains Mono"/>
              <a:ea typeface="JetBrains Mono"/>
              <a:cs typeface="JetBrains Mono"/>
              <a:sym typeface="JetBrains Mono"/>
            </a:endParaRPr>
          </a:p>
        </p:txBody>
      </p:sp>
      <p:pic>
        <p:nvPicPr>
          <p:cNvPr id="266" name="Google Shape;266;p33"/>
          <p:cNvPicPr preferRelativeResize="0"/>
          <p:nvPr/>
        </p:nvPicPr>
        <p:blipFill>
          <a:blip r:embed="rId3">
            <a:alphaModFix/>
          </a:blip>
          <a:stretch>
            <a:fillRect/>
          </a:stretch>
        </p:blipFill>
        <p:spPr>
          <a:xfrm>
            <a:off x="152400" y="1896300"/>
            <a:ext cx="11867650" cy="4438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Canny Edge Detection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72" name="Google Shape;272;p34"/>
          <p:cNvPicPr preferRelativeResize="0"/>
          <p:nvPr/>
        </p:nvPicPr>
        <p:blipFill>
          <a:blip r:embed="rId3">
            <a:alphaModFix/>
          </a:blip>
          <a:stretch>
            <a:fillRect/>
          </a:stretch>
        </p:blipFill>
        <p:spPr>
          <a:xfrm>
            <a:off x="4103213" y="1918750"/>
            <a:ext cx="3985575" cy="396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Canny Edge Detection</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Output</a:t>
            </a:r>
            <a:endParaRPr>
              <a:latin typeface="JetBrains Mono"/>
              <a:ea typeface="JetBrains Mono"/>
              <a:cs typeface="JetBrains Mono"/>
              <a:sym typeface="JetBrains Mono"/>
            </a:endParaRPr>
          </a:p>
        </p:txBody>
      </p:sp>
      <p:pic>
        <p:nvPicPr>
          <p:cNvPr id="278" name="Google Shape;278;p35"/>
          <p:cNvPicPr preferRelativeResize="0"/>
          <p:nvPr/>
        </p:nvPicPr>
        <p:blipFill>
          <a:blip r:embed="rId3">
            <a:alphaModFix/>
          </a:blip>
          <a:stretch>
            <a:fillRect/>
          </a:stretch>
        </p:blipFill>
        <p:spPr>
          <a:xfrm>
            <a:off x="1730000" y="1743900"/>
            <a:ext cx="7625700" cy="400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Gaussian Blur</a:t>
            </a:r>
            <a:endParaRPr>
              <a:latin typeface="JetBrains Mono"/>
              <a:ea typeface="JetBrains Mono"/>
              <a:cs typeface="JetBrains Mono"/>
              <a:sym typeface="JetBrains Mono"/>
            </a:endParaRPr>
          </a:p>
        </p:txBody>
      </p:sp>
      <p:sp>
        <p:nvSpPr>
          <p:cNvPr id="284" name="Google Shape;284;p36"/>
          <p:cNvSpPr txBox="1"/>
          <p:nvPr>
            <p:ph idx="1" type="body"/>
          </p:nvPr>
        </p:nvSpPr>
        <p:spPr>
          <a:xfrm>
            <a:off x="975675" y="2090075"/>
            <a:ext cx="10336500" cy="4617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JetBrains Mono"/>
                <a:ea typeface="JetBrains Mono"/>
                <a:cs typeface="JetBrains Mono"/>
                <a:sym typeface="JetBrains Mono"/>
              </a:rPr>
              <a:t>Gaussian Blur aims to reduce the level of noise in the image, which improves the result of the following edge-detection algorithm and lower the intensity as well as smoothen the image.</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SYNTAX: GaussianBlur(src, dst, ksize, sigmaX)</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This method accepts the following parameters −</a:t>
            </a:r>
            <a:endParaRPr>
              <a:latin typeface="JetBrains Mono"/>
              <a:ea typeface="JetBrains Mono"/>
              <a:cs typeface="JetBrains Mono"/>
              <a:sym typeface="JetBrains Mono"/>
            </a:endParaRPr>
          </a:p>
          <a:p>
            <a:pPr indent="-336550" lvl="0" marL="457200" rtl="0" algn="l">
              <a:spcBef>
                <a:spcPts val="1600"/>
              </a:spcBef>
              <a:spcAft>
                <a:spcPts val="0"/>
              </a:spcAft>
              <a:buSzPts val="1700"/>
              <a:buFont typeface="JetBrains Mono"/>
              <a:buChar char="●"/>
            </a:pPr>
            <a:r>
              <a:rPr lang="en-US">
                <a:latin typeface="JetBrains Mono"/>
                <a:ea typeface="JetBrains Mono"/>
                <a:cs typeface="JetBrains Mono"/>
                <a:sym typeface="JetBrains Mono"/>
              </a:rPr>
              <a:t>src − A Mat object representing the source (input image) for this operation.</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dst − A Mat object representing the destination (output image) for this operation.</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ksize − A Size object representing the size of the kernel.</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sigmaX − A variable of the type double representing the Gaussian kernel standard deviation in X direction.</a:t>
            </a:r>
            <a:endParaRPr>
              <a:latin typeface="JetBrains Mono"/>
              <a:ea typeface="JetBrains Mono"/>
              <a:cs typeface="JetBrains Mono"/>
              <a:sym typeface="JetBrains Mono"/>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Gaussian Blur</a:t>
            </a:r>
            <a:endParaRPr>
              <a:latin typeface="JetBrains Mono"/>
              <a:ea typeface="JetBrains Mono"/>
              <a:cs typeface="JetBrains Mono"/>
              <a:sym typeface="JetBrains Mono"/>
            </a:endParaRPr>
          </a:p>
          <a:p>
            <a:pPr indent="0" lvl="0" marL="0" rtl="0" algn="l">
              <a:spcBef>
                <a:spcPts val="0"/>
              </a:spcBef>
              <a:spcAft>
                <a:spcPts val="0"/>
              </a:spcAft>
              <a:buNone/>
            </a:pPr>
            <a:r>
              <a:rPr lang="en-US">
                <a:latin typeface="JetBrains Mono"/>
                <a:ea typeface="JetBrains Mono"/>
                <a:cs typeface="JetBrains Mono"/>
                <a:sym typeface="JetBrains Mono"/>
              </a:rPr>
              <a:t>               CODE</a:t>
            </a:r>
            <a:endParaRPr>
              <a:latin typeface="JetBrains Mono"/>
              <a:ea typeface="JetBrains Mono"/>
              <a:cs typeface="JetBrains Mono"/>
              <a:sym typeface="JetBrains Mono"/>
            </a:endParaRPr>
          </a:p>
        </p:txBody>
      </p:sp>
      <p:sp>
        <p:nvSpPr>
          <p:cNvPr id="290" name="Google Shape;290;p37"/>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lnSpc>
                <a:spcPct val="135714"/>
              </a:lnSpc>
              <a:spcBef>
                <a:spcPts val="0"/>
              </a:spcBef>
              <a:spcAft>
                <a:spcPts val="0"/>
              </a:spcAft>
              <a:buNone/>
            </a:pPr>
            <a:r>
              <a:rPr lang="en-US" sz="1250">
                <a:solidFill>
                  <a:srgbClr val="6A9955"/>
                </a:solidFill>
                <a:highlight>
                  <a:srgbClr val="1E1E1E"/>
                </a:highlight>
                <a:latin typeface="Courier New"/>
                <a:ea typeface="Courier New"/>
                <a:cs typeface="Courier New"/>
                <a:sym typeface="Courier New"/>
              </a:rPr>
              <a:t>#</a:t>
            </a:r>
            <a:r>
              <a:rPr lang="en-US" sz="1250">
                <a:solidFill>
                  <a:srgbClr val="6A9955"/>
                </a:solidFill>
                <a:highlight>
                  <a:srgbClr val="1E1E1E"/>
                </a:highlight>
                <a:latin typeface="JetBrains Mono"/>
                <a:ea typeface="JetBrains Mono"/>
                <a:cs typeface="JetBrains Mono"/>
                <a:sym typeface="JetBrains Mono"/>
              </a:rPr>
              <a:t> Gaussian Blur - to remove noise, smoothning the image, lower intensity</a:t>
            </a:r>
            <a:endParaRPr sz="12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250">
                <a:solidFill>
                  <a:srgbClr val="D4D4D4"/>
                </a:solidFill>
                <a:highlight>
                  <a:srgbClr val="1E1E1E"/>
                </a:highlight>
                <a:latin typeface="JetBrains Mono"/>
                <a:ea typeface="JetBrains Mono"/>
                <a:cs typeface="JetBrains Mono"/>
                <a:sym typeface="JetBrains Mono"/>
              </a:rPr>
              <a:t>Gaussian = cv2.GaussianBlur(img, (</a:t>
            </a:r>
            <a:r>
              <a:rPr lang="en-US" sz="1250">
                <a:solidFill>
                  <a:srgbClr val="B5CEA8"/>
                </a:solidFill>
                <a:highlight>
                  <a:srgbClr val="1E1E1E"/>
                </a:highlight>
                <a:latin typeface="JetBrains Mono"/>
                <a:ea typeface="JetBrains Mono"/>
                <a:cs typeface="JetBrains Mono"/>
                <a:sym typeface="JetBrains Mono"/>
              </a:rPr>
              <a:t>7</a:t>
            </a:r>
            <a:r>
              <a:rPr lang="en-US" sz="1250">
                <a:solidFill>
                  <a:srgbClr val="D4D4D4"/>
                </a:solidFill>
                <a:highlight>
                  <a:srgbClr val="1E1E1E"/>
                </a:highlight>
                <a:latin typeface="JetBrains Mono"/>
                <a:ea typeface="JetBrains Mono"/>
                <a:cs typeface="JetBrains Mono"/>
                <a:sym typeface="JetBrains Mono"/>
              </a:rPr>
              <a:t>, </a:t>
            </a:r>
            <a:r>
              <a:rPr lang="en-US" sz="1250">
                <a:solidFill>
                  <a:srgbClr val="B5CEA8"/>
                </a:solidFill>
                <a:highlight>
                  <a:srgbClr val="1E1E1E"/>
                </a:highlight>
                <a:latin typeface="JetBrains Mono"/>
                <a:ea typeface="JetBrains Mono"/>
                <a:cs typeface="JetBrains Mono"/>
                <a:sym typeface="JetBrains Mono"/>
              </a:rPr>
              <a:t>7</a:t>
            </a:r>
            <a:r>
              <a:rPr lang="en-US" sz="1250">
                <a:solidFill>
                  <a:srgbClr val="D4D4D4"/>
                </a:solidFill>
                <a:highlight>
                  <a:srgbClr val="1E1E1E"/>
                </a:highlight>
                <a:latin typeface="JetBrains Mono"/>
                <a:ea typeface="JetBrains Mono"/>
                <a:cs typeface="JetBrains Mono"/>
                <a:sym typeface="JetBrains Mono"/>
              </a:rPr>
              <a:t>), </a:t>
            </a:r>
            <a:r>
              <a:rPr lang="en-US" sz="1250">
                <a:solidFill>
                  <a:srgbClr val="B5CEA8"/>
                </a:solidFill>
                <a:highlight>
                  <a:srgbClr val="1E1E1E"/>
                </a:highlight>
                <a:latin typeface="JetBrains Mono"/>
                <a:ea typeface="JetBrains Mono"/>
                <a:cs typeface="JetBrains Mono"/>
                <a:sym typeface="JetBrains Mono"/>
              </a:rPr>
              <a:t>0</a:t>
            </a:r>
            <a:r>
              <a:rPr lang="en-US" sz="1250">
                <a:solidFill>
                  <a:srgbClr val="D4D4D4"/>
                </a:solidFill>
                <a:highlight>
                  <a:srgbClr val="1E1E1E"/>
                </a:highlight>
                <a:latin typeface="JetBrains Mono"/>
                <a:ea typeface="JetBrains Mono"/>
                <a:cs typeface="JetBrains Mono"/>
                <a:sym typeface="JetBrains Mono"/>
              </a:rPr>
              <a:t>) </a:t>
            </a:r>
            <a:r>
              <a:rPr lang="en-US" sz="1250">
                <a:solidFill>
                  <a:srgbClr val="6A9955"/>
                </a:solidFill>
                <a:highlight>
                  <a:srgbClr val="1E1E1E"/>
                </a:highlight>
                <a:latin typeface="JetBrains Mono"/>
                <a:ea typeface="JetBrains Mono"/>
                <a:cs typeface="JetBrains Mono"/>
                <a:sym typeface="JetBrains Mono"/>
              </a:rPr>
              <a:t>#parameters- source,size of kernel,standard deviation</a:t>
            </a:r>
            <a:endParaRPr sz="12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250">
                <a:solidFill>
                  <a:srgbClr val="D4D4D4"/>
                </a:solidFill>
                <a:highlight>
                  <a:srgbClr val="1E1E1E"/>
                </a:highlight>
                <a:latin typeface="JetBrains Mono"/>
                <a:ea typeface="JetBrains Mono"/>
                <a:cs typeface="JetBrains Mono"/>
                <a:sym typeface="JetBrains Mono"/>
              </a:rPr>
              <a:t>cv2_imshow(Gaussian)</a:t>
            </a:r>
            <a:endParaRPr sz="1250">
              <a:solidFill>
                <a:srgbClr val="D4D4D4"/>
              </a:solidFill>
              <a:highlight>
                <a:srgbClr val="1E1E1E"/>
              </a:highlight>
              <a:latin typeface="JetBrains Mono"/>
              <a:ea typeface="JetBrains Mono"/>
              <a:cs typeface="JetBrains Mono"/>
              <a:sym typeface="JetBrains Mono"/>
            </a:endParaRPr>
          </a:p>
          <a:p>
            <a:pPr indent="0" lvl="0" marL="0" rtl="0" algn="l">
              <a:spcBef>
                <a:spcPts val="0"/>
              </a:spcBef>
              <a:spcAft>
                <a:spcPts val="1600"/>
              </a:spcAft>
              <a:buNone/>
            </a:pPr>
            <a:r>
              <a:t/>
            </a:r>
            <a:endParaRPr>
              <a:latin typeface="JetBrains Mono"/>
              <a:ea typeface="JetBrains Mono"/>
              <a:cs typeface="JetBrains Mono"/>
              <a:sym typeface="JetBrains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GAUSSIAN BLUR</a:t>
            </a:r>
            <a:endParaRPr/>
          </a:p>
          <a:p>
            <a:pPr indent="0" lvl="0" marL="0" rtl="0" algn="l">
              <a:spcBef>
                <a:spcPts val="0"/>
              </a:spcBef>
              <a:spcAft>
                <a:spcPts val="0"/>
              </a:spcAft>
              <a:buNone/>
            </a:pPr>
            <a:r>
              <a:rPr lang="en-US"/>
              <a:t>                                   OUTPUT</a:t>
            </a:r>
            <a:endParaRPr/>
          </a:p>
        </p:txBody>
      </p:sp>
      <p:sp>
        <p:nvSpPr>
          <p:cNvPr id="296" name="Google Shape;296;p38"/>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297" name="Google Shape;297;p38"/>
          <p:cNvPicPr preferRelativeResize="0"/>
          <p:nvPr/>
        </p:nvPicPr>
        <p:blipFill>
          <a:blip r:embed="rId3">
            <a:alphaModFix/>
          </a:blip>
          <a:stretch>
            <a:fillRect/>
          </a:stretch>
        </p:blipFill>
        <p:spPr>
          <a:xfrm>
            <a:off x="2158538" y="2090073"/>
            <a:ext cx="7874925" cy="441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MEDIAN BLUR</a:t>
            </a:r>
            <a:endParaRPr/>
          </a:p>
          <a:p>
            <a:pPr indent="0" lvl="0" marL="0" rtl="0" algn="l">
              <a:spcBef>
                <a:spcPts val="0"/>
              </a:spcBef>
              <a:spcAft>
                <a:spcPts val="0"/>
              </a:spcAft>
              <a:buNone/>
            </a:pPr>
            <a:r>
              <a:rPr lang="en-US"/>
              <a:t>                </a:t>
            </a:r>
            <a:endParaRPr/>
          </a:p>
        </p:txBody>
      </p:sp>
      <p:sp>
        <p:nvSpPr>
          <p:cNvPr id="303" name="Google Shape;303;p39"/>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US">
                <a:latin typeface="JetBrains Mono"/>
                <a:ea typeface="JetBrains Mono"/>
                <a:cs typeface="JetBrains Mono"/>
                <a:sym typeface="JetBrains Mono"/>
              </a:rPr>
              <a:t>The Median blur operation is similar to the other averaging methods. Here, the central element of the image is replaced by the median of all the pixels in the kernel area. This operation processes the edges while removing the noise.</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SYNTAX:medianBlur(src, dst, ksize)</a:t>
            </a:r>
            <a:endParaRPr>
              <a:latin typeface="JetBrains Mono"/>
              <a:ea typeface="JetBrains Mono"/>
              <a:cs typeface="JetBrains Mono"/>
              <a:sym typeface="JetBrains Mono"/>
            </a:endParaRPr>
          </a:p>
          <a:p>
            <a:pPr indent="-336550" lvl="0" marL="457200" rtl="0" algn="l">
              <a:spcBef>
                <a:spcPts val="1600"/>
              </a:spcBef>
              <a:spcAft>
                <a:spcPts val="0"/>
              </a:spcAft>
              <a:buSzPts val="1700"/>
              <a:buFont typeface="JetBrains Mono"/>
              <a:buChar char="●"/>
            </a:pPr>
            <a:r>
              <a:rPr lang="en-US">
                <a:latin typeface="JetBrains Mono"/>
                <a:ea typeface="JetBrains Mono"/>
                <a:cs typeface="JetBrains Mono"/>
                <a:sym typeface="JetBrains Mono"/>
              </a:rPr>
              <a:t>This method accepts the following parameters −</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src − A Mat object representing the source (input image) for this operation.</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dst − A Mat object representing the destination (output image) for this operation.</a:t>
            </a:r>
            <a:endParaRPr>
              <a:latin typeface="JetBrains Mono"/>
              <a:ea typeface="JetBrains Mono"/>
              <a:cs typeface="JetBrains Mono"/>
              <a:sym typeface="JetBrains Mono"/>
            </a:endParaRPr>
          </a:p>
          <a:p>
            <a:pPr indent="-336550" lvl="0" marL="457200" rtl="0" algn="l">
              <a:spcBef>
                <a:spcPts val="0"/>
              </a:spcBef>
              <a:spcAft>
                <a:spcPts val="0"/>
              </a:spcAft>
              <a:buSzPts val="1700"/>
              <a:buFont typeface="JetBrains Mono"/>
              <a:buChar char="●"/>
            </a:pPr>
            <a:r>
              <a:rPr lang="en-US">
                <a:latin typeface="JetBrains Mono"/>
                <a:ea typeface="JetBrains Mono"/>
                <a:cs typeface="JetBrains Mono"/>
                <a:sym typeface="JetBrains Mono"/>
              </a:rPr>
              <a:t>ksize − A Size object representing the size of the kernel.</a:t>
            </a:r>
            <a:endParaRPr>
              <a:latin typeface="JetBrains Mono"/>
              <a:ea typeface="JetBrains Mono"/>
              <a:cs typeface="JetBrains Mono"/>
              <a:sym typeface="JetBrains Mono"/>
            </a:endParaRPr>
          </a:p>
          <a:p>
            <a:pPr indent="0" lvl="0" marL="0" rtl="0" algn="l">
              <a:spcBef>
                <a:spcPts val="1600"/>
              </a:spcBef>
              <a:spcAft>
                <a:spcPts val="1600"/>
              </a:spcAft>
              <a:buNone/>
            </a:pPr>
            <a:r>
              <a:t/>
            </a:r>
            <a:endParaRPr>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MEDIAN BLUR </a:t>
            </a:r>
            <a:endParaRPr/>
          </a:p>
          <a:p>
            <a:pPr indent="0" lvl="0" marL="0" rtl="0" algn="l">
              <a:spcBef>
                <a:spcPts val="0"/>
              </a:spcBef>
              <a:spcAft>
                <a:spcPts val="0"/>
              </a:spcAft>
              <a:buNone/>
            </a:pPr>
            <a:r>
              <a:rPr lang="en-US"/>
              <a:t>                               CODE</a:t>
            </a:r>
            <a:endParaRPr/>
          </a:p>
        </p:txBody>
      </p:sp>
      <p:sp>
        <p:nvSpPr>
          <p:cNvPr id="309" name="Google Shape;309;p40"/>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lnSpc>
                <a:spcPct val="135714"/>
              </a:lnSpc>
              <a:spcBef>
                <a:spcPts val="0"/>
              </a:spcBef>
              <a:spcAft>
                <a:spcPts val="0"/>
              </a:spcAft>
              <a:buNone/>
            </a:pPr>
            <a:r>
              <a:rPr lang="en-US" sz="1450">
                <a:solidFill>
                  <a:srgbClr val="6A9955"/>
                </a:solidFill>
                <a:highlight>
                  <a:srgbClr val="1E1E1E"/>
                </a:highlight>
                <a:latin typeface="JetBrains Mono"/>
                <a:ea typeface="JetBrains Mono"/>
                <a:cs typeface="JetBrains Mono"/>
                <a:sym typeface="JetBrains Mono"/>
              </a:rPr>
              <a:t># Median Blur-central element is replaced by median of all pixels in the kernel area</a:t>
            </a:r>
            <a:endParaRPr sz="14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median = cv2.medianBlur(img, </a:t>
            </a:r>
            <a:r>
              <a:rPr lang="en-US" sz="1450">
                <a:solidFill>
                  <a:srgbClr val="B5CEA8"/>
                </a:solidFill>
                <a:highlight>
                  <a:srgbClr val="1E1E1E"/>
                </a:highlight>
                <a:latin typeface="JetBrains Mono"/>
                <a:ea typeface="JetBrains Mono"/>
                <a:cs typeface="JetBrains Mono"/>
                <a:sym typeface="JetBrains Mono"/>
              </a:rPr>
              <a:t>5</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6A9955"/>
                </a:solidFill>
                <a:highlight>
                  <a:srgbClr val="1E1E1E"/>
                </a:highlight>
                <a:latin typeface="JetBrains Mono"/>
                <a:ea typeface="JetBrains Mono"/>
                <a:cs typeface="JetBrains Mono"/>
                <a:sym typeface="JetBrains Mono"/>
              </a:rPr>
              <a:t>#source and kernel size</a:t>
            </a:r>
            <a:endParaRPr sz="14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cv2_imshow(median)</a:t>
            </a:r>
            <a:endParaRPr sz="1450">
              <a:solidFill>
                <a:srgbClr val="D4D4D4"/>
              </a:solidFill>
              <a:highlight>
                <a:srgbClr val="1E1E1E"/>
              </a:highlight>
              <a:latin typeface="JetBrains Mono"/>
              <a:ea typeface="JetBrains Mono"/>
              <a:cs typeface="JetBrains Mono"/>
              <a:sym typeface="JetBrains Mono"/>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MEDIAN BLUR </a:t>
            </a:r>
            <a:endParaRPr/>
          </a:p>
          <a:p>
            <a:pPr indent="0" lvl="0" marL="0" rtl="0" algn="l">
              <a:spcBef>
                <a:spcPts val="0"/>
              </a:spcBef>
              <a:spcAft>
                <a:spcPts val="0"/>
              </a:spcAft>
              <a:buNone/>
            </a:pPr>
            <a:r>
              <a:rPr lang="en-US"/>
              <a:t>                                  OUTPUT</a:t>
            </a:r>
            <a:endParaRPr/>
          </a:p>
        </p:txBody>
      </p:sp>
      <p:sp>
        <p:nvSpPr>
          <p:cNvPr id="315" name="Google Shape;315;p41"/>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316" name="Google Shape;316;p41"/>
          <p:cNvPicPr preferRelativeResize="0"/>
          <p:nvPr/>
        </p:nvPicPr>
        <p:blipFill>
          <a:blip r:embed="rId3">
            <a:alphaModFix/>
          </a:blip>
          <a:stretch>
            <a:fillRect/>
          </a:stretch>
        </p:blipFill>
        <p:spPr>
          <a:xfrm>
            <a:off x="3965188" y="2173713"/>
            <a:ext cx="3724275" cy="395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BILATERAL BLUR</a:t>
            </a:r>
            <a:endParaRPr/>
          </a:p>
        </p:txBody>
      </p:sp>
      <p:sp>
        <p:nvSpPr>
          <p:cNvPr id="322" name="Google Shape;322;p42"/>
          <p:cNvSpPr txBox="1"/>
          <p:nvPr>
            <p:ph idx="1" type="body"/>
          </p:nvPr>
        </p:nvSpPr>
        <p:spPr>
          <a:xfrm>
            <a:off x="1730000" y="2090076"/>
            <a:ext cx="9385200" cy="4428600"/>
          </a:xfrm>
          <a:prstGeom prst="rect">
            <a:avLst/>
          </a:prstGeom>
        </p:spPr>
        <p:txBody>
          <a:bodyPr anchorCtr="0" anchor="t" bIns="121900" lIns="121900" spcFirstLastPara="1" rIns="121900" wrap="square" tIns="121900">
            <a:normAutofit fontScale="85000" lnSpcReduction="10000"/>
          </a:bodyPr>
          <a:lstStyle/>
          <a:p>
            <a:pPr indent="0" lvl="0" marL="0" rtl="0" algn="l">
              <a:spcBef>
                <a:spcPts val="0"/>
              </a:spcBef>
              <a:spcAft>
                <a:spcPts val="0"/>
              </a:spcAft>
              <a:buNone/>
            </a:pPr>
            <a:r>
              <a:rPr lang="en-US">
                <a:latin typeface="JetBrains Mono"/>
                <a:ea typeface="JetBrains Mono"/>
                <a:cs typeface="JetBrains Mono"/>
                <a:sym typeface="JetBrains Mono"/>
              </a:rPr>
              <a:t>Bilateral Filtering is an advanced version of Gaussian blurring. Blurring produces not only dissolving noises but also smoothing edges. And bilateral filter can keep edges sharp while removing noises. </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SYNTAX: bilateralFilter(src, dst, d, sigmaColor, sigmaSpace, borderType)</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 This method accepts the following parameters −</a:t>
            </a:r>
            <a:endParaRPr>
              <a:latin typeface="JetBrains Mono"/>
              <a:ea typeface="JetBrains Mono"/>
              <a:cs typeface="JetBrains Mono"/>
              <a:sym typeface="JetBrains Mono"/>
            </a:endParaRPr>
          </a:p>
          <a:p>
            <a:pPr indent="-320357" lvl="0" marL="457200" rtl="0" algn="l">
              <a:spcBef>
                <a:spcPts val="1600"/>
              </a:spcBef>
              <a:spcAft>
                <a:spcPts val="0"/>
              </a:spcAft>
              <a:buSzPct val="100000"/>
              <a:buFont typeface="JetBrains Mono"/>
              <a:buChar char="●"/>
            </a:pPr>
            <a:r>
              <a:rPr lang="en-US">
                <a:latin typeface="JetBrains Mono"/>
                <a:ea typeface="JetBrains Mono"/>
                <a:cs typeface="JetBrains Mono"/>
                <a:sym typeface="JetBrains Mono"/>
              </a:rPr>
              <a:t>src − A Mat object representing the source (input image) for this operation.</a:t>
            </a:r>
            <a:endParaRPr>
              <a:latin typeface="JetBrains Mono"/>
              <a:ea typeface="JetBrains Mono"/>
              <a:cs typeface="JetBrains Mono"/>
              <a:sym typeface="JetBrains Mono"/>
            </a:endParaRPr>
          </a:p>
          <a:p>
            <a:pPr indent="-320357" lvl="0" marL="457200" rtl="0" algn="l">
              <a:spcBef>
                <a:spcPts val="0"/>
              </a:spcBef>
              <a:spcAft>
                <a:spcPts val="0"/>
              </a:spcAft>
              <a:buSzPct val="100000"/>
              <a:buFont typeface="JetBrains Mono"/>
              <a:buChar char="●"/>
            </a:pPr>
            <a:r>
              <a:rPr lang="en-US">
                <a:latin typeface="JetBrains Mono"/>
                <a:ea typeface="JetBrains Mono"/>
                <a:cs typeface="JetBrains Mono"/>
                <a:sym typeface="JetBrains Mono"/>
              </a:rPr>
              <a:t>dst − A Mat object representing the destination (output image) for this operation.</a:t>
            </a:r>
            <a:endParaRPr>
              <a:latin typeface="JetBrains Mono"/>
              <a:ea typeface="JetBrains Mono"/>
              <a:cs typeface="JetBrains Mono"/>
              <a:sym typeface="JetBrains Mono"/>
            </a:endParaRPr>
          </a:p>
          <a:p>
            <a:pPr indent="-320357" lvl="0" marL="457200" rtl="0" algn="l">
              <a:spcBef>
                <a:spcPts val="0"/>
              </a:spcBef>
              <a:spcAft>
                <a:spcPts val="0"/>
              </a:spcAft>
              <a:buSzPct val="100000"/>
              <a:buFont typeface="JetBrains Mono"/>
              <a:buChar char="●"/>
            </a:pPr>
            <a:r>
              <a:rPr lang="en-US">
                <a:latin typeface="JetBrains Mono"/>
                <a:ea typeface="JetBrains Mono"/>
                <a:cs typeface="JetBrains Mono"/>
                <a:sym typeface="JetBrains Mono"/>
              </a:rPr>
              <a:t>d − A variable of the type integer representing the diameter of the pixel neighborhood.</a:t>
            </a:r>
            <a:endParaRPr>
              <a:latin typeface="JetBrains Mono"/>
              <a:ea typeface="JetBrains Mono"/>
              <a:cs typeface="JetBrains Mono"/>
              <a:sym typeface="JetBrains Mono"/>
            </a:endParaRPr>
          </a:p>
          <a:p>
            <a:pPr indent="-320357" lvl="0" marL="457200" rtl="0" algn="l">
              <a:spcBef>
                <a:spcPts val="0"/>
              </a:spcBef>
              <a:spcAft>
                <a:spcPts val="0"/>
              </a:spcAft>
              <a:buSzPct val="100000"/>
              <a:buFont typeface="JetBrains Mono"/>
              <a:buChar char="●"/>
            </a:pPr>
            <a:r>
              <a:rPr lang="en-US">
                <a:latin typeface="JetBrains Mono"/>
                <a:ea typeface="JetBrains Mono"/>
                <a:cs typeface="JetBrains Mono"/>
                <a:sym typeface="JetBrains Mono"/>
              </a:rPr>
              <a:t>sigmaColor − A variable of the type integer representing the filter sigma in the color space.</a:t>
            </a:r>
            <a:endParaRPr>
              <a:latin typeface="JetBrains Mono"/>
              <a:ea typeface="JetBrains Mono"/>
              <a:cs typeface="JetBrains Mono"/>
              <a:sym typeface="JetBrains Mono"/>
            </a:endParaRPr>
          </a:p>
          <a:p>
            <a:pPr indent="-320357" lvl="0" marL="457200" rtl="0" algn="l">
              <a:spcBef>
                <a:spcPts val="0"/>
              </a:spcBef>
              <a:spcAft>
                <a:spcPts val="0"/>
              </a:spcAft>
              <a:buSzPct val="100000"/>
              <a:buFont typeface="JetBrains Mono"/>
              <a:buChar char="●"/>
            </a:pPr>
            <a:r>
              <a:rPr lang="en-US">
                <a:latin typeface="JetBrains Mono"/>
                <a:ea typeface="JetBrains Mono"/>
                <a:cs typeface="JetBrains Mono"/>
                <a:sym typeface="JetBrains Mono"/>
              </a:rPr>
              <a:t>sigmaSpace − A variable of the type integer representing the filter sigma in the coordinate space.</a:t>
            </a:r>
            <a:endParaRPr>
              <a:latin typeface="JetBrains Mono"/>
              <a:ea typeface="JetBrains Mono"/>
              <a:cs typeface="JetBrains Mono"/>
              <a:sym typeface="JetBrains Mono"/>
            </a:endParaRPr>
          </a:p>
          <a:p>
            <a:pPr indent="-320357" lvl="0" marL="457200" rtl="0" algn="l">
              <a:spcBef>
                <a:spcPts val="0"/>
              </a:spcBef>
              <a:spcAft>
                <a:spcPts val="0"/>
              </a:spcAft>
              <a:buSzPct val="100000"/>
              <a:buFont typeface="JetBrains Mono"/>
              <a:buChar char="●"/>
            </a:pPr>
            <a:r>
              <a:rPr lang="en-US">
                <a:latin typeface="JetBrains Mono"/>
                <a:ea typeface="JetBrains Mono"/>
                <a:cs typeface="JetBrains Mono"/>
                <a:sym typeface="JetBrains Mono"/>
              </a:rPr>
              <a:t>borderType − An integer object representing the type of the border used.</a:t>
            </a:r>
            <a:endParaRPr>
              <a:latin typeface="JetBrains Mono"/>
              <a:ea typeface="JetBrains Mono"/>
              <a:cs typeface="JetBrains Mono"/>
              <a:sym typeface="JetBrains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Libraries Used</a:t>
            </a:r>
            <a:endParaRPr>
              <a:latin typeface="JetBrains Mono"/>
              <a:ea typeface="JetBrains Mono"/>
              <a:cs typeface="JetBrains Mono"/>
              <a:sym typeface="JetBrains Mono"/>
            </a:endParaRPr>
          </a:p>
        </p:txBody>
      </p:sp>
      <p:sp>
        <p:nvSpPr>
          <p:cNvPr id="154" name="Google Shape;154;p16"/>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155" name="Google Shape;155;p16"/>
          <p:cNvPicPr preferRelativeResize="0"/>
          <p:nvPr/>
        </p:nvPicPr>
        <p:blipFill>
          <a:blip r:embed="rId3">
            <a:alphaModFix/>
          </a:blip>
          <a:stretch>
            <a:fillRect/>
          </a:stretch>
        </p:blipFill>
        <p:spPr>
          <a:xfrm>
            <a:off x="1730000" y="2015725"/>
            <a:ext cx="2186050" cy="2904325"/>
          </a:xfrm>
          <a:prstGeom prst="rect">
            <a:avLst/>
          </a:prstGeom>
          <a:noFill/>
          <a:ln>
            <a:noFill/>
          </a:ln>
        </p:spPr>
      </p:pic>
      <p:pic>
        <p:nvPicPr>
          <p:cNvPr id="156" name="Google Shape;156;p16"/>
          <p:cNvPicPr preferRelativeResize="0"/>
          <p:nvPr/>
        </p:nvPicPr>
        <p:blipFill>
          <a:blip r:embed="rId4">
            <a:alphaModFix/>
          </a:blip>
          <a:stretch>
            <a:fillRect/>
          </a:stretch>
        </p:blipFill>
        <p:spPr>
          <a:xfrm>
            <a:off x="5279399" y="2090075"/>
            <a:ext cx="4763606" cy="2132950"/>
          </a:xfrm>
          <a:prstGeom prst="rect">
            <a:avLst/>
          </a:prstGeom>
          <a:noFill/>
          <a:ln>
            <a:noFill/>
          </a:ln>
        </p:spPr>
      </p:pic>
      <p:pic>
        <p:nvPicPr>
          <p:cNvPr id="157" name="Google Shape;157;p16"/>
          <p:cNvPicPr preferRelativeResize="0"/>
          <p:nvPr/>
        </p:nvPicPr>
        <p:blipFill>
          <a:blip r:embed="rId5">
            <a:alphaModFix/>
          </a:blip>
          <a:stretch>
            <a:fillRect/>
          </a:stretch>
        </p:blipFill>
        <p:spPr>
          <a:xfrm>
            <a:off x="4180558" y="4480100"/>
            <a:ext cx="6327492" cy="151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BILATERAL BLUR</a:t>
            </a:r>
            <a:endParaRPr/>
          </a:p>
        </p:txBody>
      </p:sp>
      <p:sp>
        <p:nvSpPr>
          <p:cNvPr id="328" name="Google Shape;328;p43"/>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lnSpc>
                <a:spcPct val="135714"/>
              </a:lnSpc>
              <a:spcBef>
                <a:spcPts val="0"/>
              </a:spcBef>
              <a:spcAft>
                <a:spcPts val="0"/>
              </a:spcAft>
              <a:buNone/>
            </a:pPr>
            <a:r>
              <a:rPr lang="en-US" sz="1450">
                <a:solidFill>
                  <a:srgbClr val="6A9955"/>
                </a:solidFill>
                <a:highlight>
                  <a:srgbClr val="1E1E1E"/>
                </a:highlight>
                <a:latin typeface="JetBrains Mono"/>
                <a:ea typeface="JetBrains Mono"/>
                <a:cs typeface="JetBrains Mono"/>
                <a:sym typeface="JetBrains Mono"/>
              </a:rPr>
              <a:t># Bilateral Blur</a:t>
            </a:r>
            <a:endParaRPr sz="14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bilateral = cv2.bilateralFilter(img, </a:t>
            </a:r>
            <a:r>
              <a:rPr lang="en-US" sz="1450">
                <a:solidFill>
                  <a:srgbClr val="B5CEA8"/>
                </a:solidFill>
                <a:highlight>
                  <a:srgbClr val="1E1E1E"/>
                </a:highlight>
                <a:latin typeface="JetBrains Mono"/>
                <a:ea typeface="JetBrains Mono"/>
                <a:cs typeface="JetBrains Mono"/>
                <a:sym typeface="JetBrains Mono"/>
              </a:rPr>
              <a:t>9</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B5CEA8"/>
                </a:solidFill>
                <a:highlight>
                  <a:srgbClr val="1E1E1E"/>
                </a:highlight>
                <a:latin typeface="JetBrains Mono"/>
                <a:ea typeface="JetBrains Mono"/>
                <a:cs typeface="JetBrains Mono"/>
                <a:sym typeface="JetBrains Mono"/>
              </a:rPr>
              <a:t>75</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B5CEA8"/>
                </a:solidFill>
                <a:highlight>
                  <a:srgbClr val="1E1E1E"/>
                </a:highlight>
                <a:latin typeface="JetBrains Mono"/>
                <a:ea typeface="JetBrains Mono"/>
                <a:cs typeface="JetBrains Mono"/>
                <a:sym typeface="JetBrains Mono"/>
              </a:rPr>
              <a:t>75</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6A9955"/>
                </a:solidFill>
                <a:highlight>
                  <a:srgbClr val="1E1E1E"/>
                </a:highlight>
                <a:latin typeface="JetBrains Mono"/>
                <a:ea typeface="JetBrains Mono"/>
                <a:cs typeface="JetBrains Mono"/>
                <a:sym typeface="JetBrains Mono"/>
              </a:rPr>
              <a:t>#src,diameter of pixel,filter sigma in color space, filter sigma in coordinate space</a:t>
            </a:r>
            <a:endParaRPr sz="1450">
              <a:solidFill>
                <a:srgbClr val="6A9955"/>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cv2_imshow(bilateral)</a:t>
            </a:r>
            <a:endParaRPr sz="1450">
              <a:solidFill>
                <a:srgbClr val="D4D4D4"/>
              </a:solidFill>
              <a:highlight>
                <a:srgbClr val="1E1E1E"/>
              </a:highlight>
              <a:latin typeface="JetBrains Mono"/>
              <a:ea typeface="JetBrains Mono"/>
              <a:cs typeface="JetBrains Mono"/>
              <a:sym typeface="JetBrains Mono"/>
            </a:endParaRPr>
          </a:p>
          <a:p>
            <a:pPr indent="0" lvl="0" marL="0" rtl="0" algn="l">
              <a:spcBef>
                <a:spcPts val="0"/>
              </a:spcBef>
              <a:spcAft>
                <a:spcPts val="1600"/>
              </a:spcAft>
              <a:buNone/>
            </a:pPr>
            <a:r>
              <a:t/>
            </a:r>
            <a:endParaRPr sz="2100">
              <a:latin typeface="JetBrains Mono"/>
              <a:ea typeface="JetBrains Mono"/>
              <a:cs typeface="JetBrains Mono"/>
              <a:sym typeface="JetBrains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BILATERAL BLUR</a:t>
            </a:r>
            <a:endParaRPr/>
          </a:p>
          <a:p>
            <a:pPr indent="0" lvl="0" marL="0" rtl="0" algn="l">
              <a:spcBef>
                <a:spcPts val="0"/>
              </a:spcBef>
              <a:spcAft>
                <a:spcPts val="0"/>
              </a:spcAft>
              <a:buNone/>
            </a:pPr>
            <a:r>
              <a:rPr lang="en-US"/>
              <a:t>                                    OUTPUT</a:t>
            </a:r>
            <a:endParaRPr/>
          </a:p>
        </p:txBody>
      </p:sp>
      <p:sp>
        <p:nvSpPr>
          <p:cNvPr id="334" name="Google Shape;334;p4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335" name="Google Shape;335;p44"/>
          <p:cNvPicPr preferRelativeResize="0"/>
          <p:nvPr/>
        </p:nvPicPr>
        <p:blipFill>
          <a:blip r:embed="rId3">
            <a:alphaModFix/>
          </a:blip>
          <a:stretch>
            <a:fillRect/>
          </a:stretch>
        </p:blipFill>
        <p:spPr>
          <a:xfrm>
            <a:off x="4463338" y="2691813"/>
            <a:ext cx="3095625" cy="3114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COMPARING Gaussian, Median and Bilateral blur</a:t>
            </a:r>
            <a:endParaRPr/>
          </a:p>
        </p:txBody>
      </p:sp>
      <p:sp>
        <p:nvSpPr>
          <p:cNvPr id="341" name="Google Shape;341;p45"/>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All the three blurs are imported from the class </a:t>
            </a:r>
            <a:r>
              <a:rPr b="1" lang="en-US">
                <a:latin typeface="JetBrains Mono"/>
                <a:ea typeface="JetBrains Mono"/>
                <a:cs typeface="JetBrains Mono"/>
                <a:sym typeface="JetBrains Mono"/>
              </a:rPr>
              <a:t>imgproc. The main difference between Gaussian and bilateral blur is that bilateral blur can keep the edges sharp while removing noises and uses standard deviation to modify the intensity.</a:t>
            </a:r>
            <a:endParaRPr b="1">
              <a:latin typeface="JetBrains Mono"/>
              <a:ea typeface="JetBrains Mono"/>
              <a:cs typeface="JetBrains Mono"/>
              <a:sym typeface="JetBrains Mono"/>
            </a:endParaRPr>
          </a:p>
          <a:p>
            <a:pPr indent="0" lvl="0" marL="0" rtl="0" algn="l">
              <a:spcBef>
                <a:spcPts val="1600"/>
              </a:spcBef>
              <a:spcAft>
                <a:spcPts val="1600"/>
              </a:spcAft>
              <a:buNone/>
            </a:pPr>
            <a:r>
              <a:rPr b="1" lang="en-US">
                <a:latin typeface="JetBrains Mono"/>
                <a:ea typeface="JetBrains Mono"/>
                <a:cs typeface="JetBrains Mono"/>
                <a:sym typeface="JetBrains Mono"/>
              </a:rPr>
              <a:t>Difference</a:t>
            </a:r>
            <a:r>
              <a:rPr b="1" lang="en-US">
                <a:latin typeface="JetBrains Mono"/>
                <a:ea typeface="JetBrains Mono"/>
                <a:cs typeface="JetBrains Mono"/>
                <a:sym typeface="JetBrains Mono"/>
              </a:rPr>
              <a:t> between Median and Gaussian is that, median uses </a:t>
            </a:r>
            <a:r>
              <a:rPr lang="en-US">
                <a:latin typeface="JetBrains Mono"/>
                <a:ea typeface="JetBrains Mono"/>
                <a:cs typeface="JetBrains Mono"/>
                <a:sym typeface="JetBrains Mono"/>
              </a:rPr>
              <a:t>the central element of the image is replaced by the median of all the pixels in the kernel area. </a:t>
            </a:r>
            <a:endParaRPr b="1">
              <a:latin typeface="JetBrains Mono"/>
              <a:ea typeface="JetBrains Mono"/>
              <a:cs typeface="JetBrains Mono"/>
              <a:sym typeface="JetBrains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COMPARING Gaussian, Median and Bilateral blur</a:t>
            </a:r>
            <a:endParaRPr/>
          </a:p>
        </p:txBody>
      </p:sp>
      <p:sp>
        <p:nvSpPr>
          <p:cNvPr id="347" name="Google Shape;347;p46"/>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Titles =</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CE9178"/>
                </a:solidFill>
                <a:highlight>
                  <a:srgbClr val="1E1E1E"/>
                </a:highlight>
                <a:latin typeface="JetBrains Mono"/>
                <a:ea typeface="JetBrains Mono"/>
                <a:cs typeface="JetBrains Mono"/>
                <a:sym typeface="JetBrains Mono"/>
              </a:rPr>
              <a:t>"Gaussian Blur"</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CE9178"/>
                </a:solidFill>
                <a:highlight>
                  <a:srgbClr val="1E1E1E"/>
                </a:highlight>
                <a:latin typeface="JetBrains Mono"/>
                <a:ea typeface="JetBrains Mono"/>
                <a:cs typeface="JetBrains Mono"/>
                <a:sym typeface="JetBrains Mono"/>
              </a:rPr>
              <a:t>"Median Blur"</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CE9178"/>
                </a:solidFill>
                <a:highlight>
                  <a:srgbClr val="1E1E1E"/>
                </a:highlight>
                <a:latin typeface="JetBrains Mono"/>
                <a:ea typeface="JetBrains Mono"/>
                <a:cs typeface="JetBrains Mono"/>
                <a:sym typeface="JetBrains Mono"/>
              </a:rPr>
              <a:t>"Bilateral Blur"</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images =</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Gaussian</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median</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bilateral</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count = </a:t>
            </a:r>
            <a:r>
              <a:rPr lang="en-US" sz="1450">
                <a:solidFill>
                  <a:srgbClr val="B5CEA8"/>
                </a:solidFill>
                <a:highlight>
                  <a:srgbClr val="1E1E1E"/>
                </a:highlight>
                <a:latin typeface="JetBrains Mono"/>
                <a:ea typeface="JetBrains Mono"/>
                <a:cs typeface="JetBrains Mono"/>
                <a:sym typeface="JetBrains Mono"/>
              </a:rPr>
              <a:t>3</a:t>
            </a:r>
            <a:endParaRPr sz="1450">
              <a:solidFill>
                <a:srgbClr val="B5CEA8"/>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 </a:t>
            </a:r>
            <a:endParaRPr sz="1450">
              <a:solidFill>
                <a:srgbClr val="D4D4D4"/>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C586C0"/>
                </a:solidFill>
                <a:highlight>
                  <a:srgbClr val="1E1E1E"/>
                </a:highlight>
                <a:latin typeface="JetBrains Mono"/>
                <a:ea typeface="JetBrains Mono"/>
                <a:cs typeface="JetBrains Mono"/>
                <a:sym typeface="JetBrains Mono"/>
              </a:rPr>
              <a:t>for</a:t>
            </a:r>
            <a:r>
              <a:rPr lang="en-US" sz="1450">
                <a:solidFill>
                  <a:srgbClr val="D4D4D4"/>
                </a:solidFill>
                <a:highlight>
                  <a:srgbClr val="1E1E1E"/>
                </a:highlight>
                <a:latin typeface="JetBrains Mono"/>
                <a:ea typeface="JetBrains Mono"/>
                <a:cs typeface="JetBrains Mono"/>
                <a:sym typeface="JetBrains Mono"/>
              </a:rPr>
              <a:t> i </a:t>
            </a:r>
            <a:r>
              <a:rPr lang="en-US" sz="1450">
                <a:solidFill>
                  <a:srgbClr val="82C6FF"/>
                </a:solidFill>
                <a:highlight>
                  <a:srgbClr val="1E1E1E"/>
                </a:highlight>
                <a:latin typeface="JetBrains Mono"/>
                <a:ea typeface="JetBrains Mono"/>
                <a:cs typeface="JetBrains Mono"/>
                <a:sym typeface="JetBrains Mono"/>
              </a:rPr>
              <a:t>in</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DCDCAA"/>
                </a:solidFill>
                <a:highlight>
                  <a:srgbClr val="1E1E1E"/>
                </a:highlight>
                <a:latin typeface="JetBrains Mono"/>
                <a:ea typeface="JetBrains Mono"/>
                <a:cs typeface="JetBrains Mono"/>
                <a:sym typeface="JetBrains Mono"/>
              </a:rPr>
              <a:t>range</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count</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    plt.subplot</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B5CEA8"/>
                </a:solidFill>
                <a:highlight>
                  <a:srgbClr val="1E1E1E"/>
                </a:highlight>
                <a:latin typeface="JetBrains Mono"/>
                <a:ea typeface="JetBrains Mono"/>
                <a:cs typeface="JetBrains Mono"/>
                <a:sym typeface="JetBrains Mono"/>
              </a:rPr>
              <a:t>2</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 </a:t>
            </a:r>
            <a:r>
              <a:rPr lang="en-US" sz="1450">
                <a:solidFill>
                  <a:srgbClr val="B5CEA8"/>
                </a:solidFill>
                <a:highlight>
                  <a:srgbClr val="1E1E1E"/>
                </a:highlight>
                <a:latin typeface="JetBrains Mono"/>
                <a:ea typeface="JetBrains Mono"/>
                <a:cs typeface="JetBrains Mono"/>
                <a:sym typeface="JetBrains Mono"/>
              </a:rPr>
              <a:t>2</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 i + </a:t>
            </a:r>
            <a:r>
              <a:rPr lang="en-US" sz="1450">
                <a:solidFill>
                  <a:srgbClr val="B5CEA8"/>
                </a:solidFill>
                <a:highlight>
                  <a:srgbClr val="1E1E1E"/>
                </a:highlight>
                <a:latin typeface="JetBrains Mono"/>
                <a:ea typeface="JetBrains Mono"/>
                <a:cs typeface="JetBrains Mono"/>
                <a:sym typeface="JetBrains Mono"/>
              </a:rPr>
              <a:t>1</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    plt.title</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Titles</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i</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    plt.imshow</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images</a:t>
            </a:r>
            <a:r>
              <a:rPr lang="en-US" sz="1450">
                <a:solidFill>
                  <a:srgbClr val="DCDCDC"/>
                </a:solidFill>
                <a:highlight>
                  <a:srgbClr val="1E1E1E"/>
                </a:highlight>
                <a:latin typeface="JetBrains Mono"/>
                <a:ea typeface="JetBrains Mono"/>
                <a:cs typeface="JetBrains Mono"/>
                <a:sym typeface="JetBrains Mono"/>
              </a:rPr>
              <a:t>[</a:t>
            </a:r>
            <a:r>
              <a:rPr lang="en-US" sz="1450">
                <a:solidFill>
                  <a:srgbClr val="D4D4D4"/>
                </a:solidFill>
                <a:highlight>
                  <a:srgbClr val="1E1E1E"/>
                </a:highlight>
                <a:latin typeface="JetBrains Mono"/>
                <a:ea typeface="JetBrains Mono"/>
                <a:cs typeface="JetBrains Mono"/>
                <a:sym typeface="JetBrains Mono"/>
              </a:rPr>
              <a:t>i</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lnSpc>
                <a:spcPct val="135714"/>
              </a:lnSpc>
              <a:spcBef>
                <a:spcPts val="0"/>
              </a:spcBef>
              <a:spcAft>
                <a:spcPts val="0"/>
              </a:spcAft>
              <a:buNone/>
            </a:pPr>
            <a:r>
              <a:rPr lang="en-US" sz="1450">
                <a:solidFill>
                  <a:srgbClr val="D4D4D4"/>
                </a:solidFill>
                <a:highlight>
                  <a:srgbClr val="1E1E1E"/>
                </a:highlight>
                <a:latin typeface="JetBrains Mono"/>
                <a:ea typeface="JetBrains Mono"/>
                <a:cs typeface="JetBrains Mono"/>
                <a:sym typeface="JetBrains Mono"/>
              </a:rPr>
              <a:t>plt.show</a:t>
            </a:r>
            <a:r>
              <a:rPr lang="en-US" sz="1450">
                <a:solidFill>
                  <a:srgbClr val="DCDCDC"/>
                </a:solidFill>
                <a:highlight>
                  <a:srgbClr val="1E1E1E"/>
                </a:highlight>
                <a:latin typeface="JetBrains Mono"/>
                <a:ea typeface="JetBrains Mono"/>
                <a:cs typeface="JetBrains Mono"/>
                <a:sym typeface="JetBrains Mono"/>
              </a:rPr>
              <a:t>()</a:t>
            </a:r>
            <a:endParaRPr sz="1450">
              <a:solidFill>
                <a:srgbClr val="DCDCDC"/>
              </a:solidFill>
              <a:highlight>
                <a:srgbClr val="1E1E1E"/>
              </a:highlight>
              <a:latin typeface="JetBrains Mono"/>
              <a:ea typeface="JetBrains Mono"/>
              <a:cs typeface="JetBrains Mono"/>
              <a:sym typeface="JetBrains Mono"/>
            </a:endParaRPr>
          </a:p>
          <a:p>
            <a:pPr indent="0" lvl="0" marL="0" rtl="0" algn="l">
              <a:spcBef>
                <a:spcPts val="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COMPARING Gaussian, Median and Bilateral blur</a:t>
            </a:r>
            <a:endParaRPr/>
          </a:p>
        </p:txBody>
      </p:sp>
      <p:sp>
        <p:nvSpPr>
          <p:cNvPr id="353" name="Google Shape;353;p47"/>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354" name="Google Shape;354;p47"/>
          <p:cNvPicPr preferRelativeResize="0"/>
          <p:nvPr/>
        </p:nvPicPr>
        <p:blipFill>
          <a:blip r:embed="rId3">
            <a:alphaModFix/>
          </a:blip>
          <a:stretch>
            <a:fillRect/>
          </a:stretch>
        </p:blipFill>
        <p:spPr>
          <a:xfrm>
            <a:off x="3620400" y="2192325"/>
            <a:ext cx="4781550" cy="4000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latin typeface="JetBrains Mono"/>
                <a:ea typeface="JetBrains Mono"/>
                <a:cs typeface="JetBrains Mono"/>
                <a:sym typeface="JetBrains Mono"/>
              </a:rPr>
              <a:t>Advantages</a:t>
            </a:r>
            <a:endParaRPr>
              <a:latin typeface="JetBrains Mono"/>
              <a:ea typeface="JetBrains Mono"/>
              <a:cs typeface="JetBrains Mono"/>
              <a:sym typeface="JetBrains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1098467" y="1712900"/>
            <a:ext cx="6368100" cy="1734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70%</a:t>
            </a:r>
            <a:endParaRPr/>
          </a:p>
        </p:txBody>
      </p:sp>
      <p:sp>
        <p:nvSpPr>
          <p:cNvPr id="365" name="Google Shape;365;p49"/>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fontScale="92500" lnSpcReduction="20000"/>
          </a:bodyPr>
          <a:lstStyle/>
          <a:p>
            <a:pPr indent="0" lvl="0" marL="0" rtl="0" algn="l">
              <a:spcBef>
                <a:spcPts val="0"/>
              </a:spcBef>
              <a:spcAft>
                <a:spcPts val="0"/>
              </a:spcAft>
              <a:buNone/>
            </a:pPr>
            <a:r>
              <a:rPr lang="en-US">
                <a:latin typeface="JetBrains Mono"/>
                <a:ea typeface="JetBrains Mono"/>
                <a:cs typeface="JetBrains Mono"/>
                <a:sym typeface="JetBrains Mono"/>
              </a:rPr>
              <a:t>Of the Servers in the world use Image Convolution to save,resize and format data</a:t>
            </a:r>
            <a:endParaRPr>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Even </a:t>
            </a:r>
            <a:r>
              <a:rPr b="1" lang="en-US">
                <a:latin typeface="JetBrains Mono"/>
                <a:ea typeface="JetBrains Mono"/>
                <a:cs typeface="JetBrains Mono"/>
                <a:sym typeface="JetBrains Mono"/>
              </a:rPr>
              <a:t>WhatsApp</a:t>
            </a:r>
            <a:endParaRPr b="1">
              <a:latin typeface="JetBrains Mono"/>
              <a:ea typeface="JetBrains Mono"/>
              <a:cs typeface="JetBrains Mono"/>
              <a:sym typeface="JetBrains Mono"/>
            </a:endParaRPr>
          </a:p>
          <a:p>
            <a:pPr indent="0" lvl="0" marL="0" rtl="0" algn="l">
              <a:spcBef>
                <a:spcPts val="1600"/>
              </a:spcBef>
              <a:spcAft>
                <a:spcPts val="1600"/>
              </a:spcAft>
              <a:buNone/>
            </a:pP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Thank You</a:t>
            </a:r>
            <a:endParaRPr>
              <a:latin typeface="JetBrains Mono"/>
              <a:ea typeface="JetBrains Mono"/>
              <a:cs typeface="JetBrains Mono"/>
              <a:sym typeface="JetBrai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730000" y="52500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latin typeface="JetBrains Mono"/>
                <a:ea typeface="JetBrains Mono"/>
                <a:cs typeface="JetBrains Mono"/>
                <a:sym typeface="JetBrains Mono"/>
              </a:rPr>
              <a:t>Original</a:t>
            </a:r>
            <a:r>
              <a:rPr lang="en-US">
                <a:latin typeface="JetBrains Mono"/>
                <a:ea typeface="JetBrains Mono"/>
                <a:cs typeface="JetBrains Mono"/>
                <a:sym typeface="JetBrains Mono"/>
              </a:rPr>
              <a:t> Image</a:t>
            </a:r>
            <a:endParaRPr>
              <a:latin typeface="JetBrains Mono"/>
              <a:ea typeface="JetBrains Mono"/>
              <a:cs typeface="JetBrains Mono"/>
              <a:sym typeface="JetBrains Mono"/>
            </a:endParaRPr>
          </a:p>
          <a:p>
            <a:pPr indent="0" lvl="0" marL="0" rtl="0" algn="ctr">
              <a:spcBef>
                <a:spcPts val="0"/>
              </a:spcBef>
              <a:spcAft>
                <a:spcPts val="0"/>
              </a:spcAft>
              <a:buNone/>
            </a:pPr>
            <a:r>
              <a:rPr lang="en-US">
                <a:latin typeface="JetBrains Mono"/>
                <a:ea typeface="JetBrains Mono"/>
                <a:cs typeface="JetBrains Mono"/>
                <a:sym typeface="JetBrains Mono"/>
              </a:rPr>
              <a:t>cat.jpg</a:t>
            </a:r>
            <a:endParaRPr>
              <a:latin typeface="JetBrains Mono"/>
              <a:ea typeface="JetBrains Mono"/>
              <a:cs typeface="JetBrains Mono"/>
              <a:sym typeface="JetBrains Mono"/>
            </a:endParaRPr>
          </a:p>
        </p:txBody>
      </p:sp>
      <p:sp>
        <p:nvSpPr>
          <p:cNvPr id="163" name="Google Shape;163;p17"/>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164" name="Google Shape;164;p17"/>
          <p:cNvPicPr preferRelativeResize="0"/>
          <p:nvPr/>
        </p:nvPicPr>
        <p:blipFill>
          <a:blip r:embed="rId3">
            <a:alphaModFix/>
          </a:blip>
          <a:stretch>
            <a:fillRect/>
          </a:stretch>
        </p:blipFill>
        <p:spPr>
          <a:xfrm>
            <a:off x="5480975" y="2430175"/>
            <a:ext cx="2143125" cy="213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Resizing</a:t>
            </a:r>
            <a:r>
              <a:rPr lang="en-US">
                <a:latin typeface="JetBrains Mono"/>
                <a:ea typeface="JetBrains Mono"/>
                <a:cs typeface="JetBrains Mono"/>
                <a:sym typeface="JetBrains Mono"/>
              </a:rPr>
              <a:t> and Image</a:t>
            </a:r>
            <a:endParaRPr>
              <a:latin typeface="JetBrains Mono"/>
              <a:ea typeface="JetBrains Mono"/>
              <a:cs typeface="JetBrains Mono"/>
              <a:sym typeface="JetBrains Mono"/>
            </a:endParaRPr>
          </a:p>
        </p:txBody>
      </p:sp>
      <p:sp>
        <p:nvSpPr>
          <p:cNvPr id="170" name="Google Shape;170;p18"/>
          <p:cNvSpPr txBox="1"/>
          <p:nvPr>
            <p:ph idx="1" type="body"/>
          </p:nvPr>
        </p:nvSpPr>
        <p:spPr>
          <a:xfrm>
            <a:off x="1730000" y="1635500"/>
            <a:ext cx="9792900" cy="49344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1" lang="en-US">
                <a:latin typeface="JetBrains Mono"/>
                <a:ea typeface="JetBrains Mono"/>
                <a:cs typeface="JetBrains Mono"/>
                <a:sym typeface="JetBrains Mono"/>
              </a:rPr>
              <a:t>Introduction</a:t>
            </a:r>
            <a:endParaRPr b="1">
              <a:latin typeface="JetBrains Mono"/>
              <a:ea typeface="JetBrains Mono"/>
              <a:cs typeface="JetBrains Mono"/>
              <a:sym typeface="JetBrains Mono"/>
            </a:endParaRPr>
          </a:p>
          <a:p>
            <a:pPr indent="0" lvl="0" marL="0" rtl="0" algn="l">
              <a:spcBef>
                <a:spcPts val="1600"/>
              </a:spcBef>
              <a:spcAft>
                <a:spcPts val="0"/>
              </a:spcAft>
              <a:buNone/>
            </a:pPr>
            <a:r>
              <a:rPr lang="en-US">
                <a:latin typeface="JetBrains Mono"/>
                <a:ea typeface="JetBrains Mono"/>
                <a:cs typeface="JetBrains Mono"/>
                <a:sym typeface="JetBrains Mono"/>
              </a:rPr>
              <a:t>Resizing an image means changing the dimensions of it, be it width alone, height alone or changing both of them. Also, the aspect ratio of the original image could be preserved in the resized image. To resize an image, OpenCV provides cv2.resize() function.</a:t>
            </a:r>
            <a:endParaRPr>
              <a:latin typeface="JetBrains Mono"/>
              <a:ea typeface="JetBrains Mono"/>
              <a:cs typeface="JetBrains Mono"/>
              <a:sym typeface="JetBrains Mono"/>
            </a:endParaRPr>
          </a:p>
          <a:p>
            <a:pPr indent="0" lvl="0" marL="0" rtl="0" algn="l">
              <a:spcBef>
                <a:spcPts val="1600"/>
              </a:spcBef>
              <a:spcAft>
                <a:spcPts val="0"/>
              </a:spcAft>
              <a:buNone/>
            </a:pPr>
            <a:r>
              <a:t/>
            </a:r>
            <a:endParaRPr>
              <a:latin typeface="JetBrains Mono"/>
              <a:ea typeface="JetBrains Mono"/>
              <a:cs typeface="JetBrains Mono"/>
              <a:sym typeface="JetBrains Mono"/>
            </a:endParaRPr>
          </a:p>
          <a:p>
            <a:pPr indent="0" lvl="0" marL="0" rtl="0" algn="l">
              <a:spcBef>
                <a:spcPts val="1600"/>
              </a:spcBef>
              <a:spcAft>
                <a:spcPts val="0"/>
              </a:spcAft>
              <a:buNone/>
            </a:pPr>
            <a:r>
              <a:rPr b="1" lang="en-US">
                <a:latin typeface="JetBrains Mono"/>
                <a:ea typeface="JetBrains Mono"/>
                <a:cs typeface="JetBrains Mono"/>
                <a:sym typeface="JetBrains Mono"/>
              </a:rPr>
              <a:t>Syntax</a:t>
            </a:r>
            <a:endParaRPr b="1">
              <a:latin typeface="JetBrains Mono"/>
              <a:ea typeface="JetBrains Mono"/>
              <a:cs typeface="JetBrains Mono"/>
              <a:sym typeface="JetBrains Mono"/>
            </a:endParaRPr>
          </a:p>
          <a:p>
            <a:pPr indent="0" lvl="0" marL="0" rtl="0" algn="ctr">
              <a:spcBef>
                <a:spcPts val="1600"/>
              </a:spcBef>
              <a:spcAft>
                <a:spcPts val="0"/>
              </a:spcAft>
              <a:buNone/>
            </a:pPr>
            <a:r>
              <a:rPr b="1" lang="en-US">
                <a:latin typeface="JetBrains Mono"/>
                <a:ea typeface="JetBrains Mono"/>
                <a:cs typeface="JetBrains Mono"/>
                <a:sym typeface="JetBrains Mono"/>
              </a:rPr>
              <a:t>cv2.resize(src, dsize[, dst[, fx[, fy[, interpolation]]]])</a:t>
            </a:r>
            <a:endParaRPr b="1">
              <a:latin typeface="JetBrains Mono"/>
              <a:ea typeface="JetBrains Mono"/>
              <a:cs typeface="JetBrains Mono"/>
              <a:sym typeface="JetBrains Mono"/>
            </a:endParaRPr>
          </a:p>
          <a:p>
            <a:pPr indent="0" lvl="0" marL="0" rtl="0" algn="l">
              <a:spcBef>
                <a:spcPts val="1600"/>
              </a:spcBef>
              <a:spcAft>
                <a:spcPts val="1600"/>
              </a:spcAft>
              <a:buNone/>
            </a:pPr>
            <a:r>
              <a:t/>
            </a:r>
            <a:endParaRPr b="1">
              <a:latin typeface="JetBrains Mono"/>
              <a:ea typeface="JetBrains Mono"/>
              <a:cs typeface="JetBrains Mono"/>
              <a:sym typeface="JetBrains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Resizing and Image</a:t>
            </a:r>
            <a:endParaRPr>
              <a:latin typeface="JetBrains Mono"/>
              <a:ea typeface="JetBrains Mono"/>
              <a:cs typeface="JetBrains Mono"/>
              <a:sym typeface="JetBrains Mono"/>
            </a:endParaRPr>
          </a:p>
          <a:p>
            <a:pPr indent="0" lvl="0" marL="0" rtl="0" algn="ctr">
              <a:spcBef>
                <a:spcPts val="0"/>
              </a:spcBef>
              <a:spcAft>
                <a:spcPts val="0"/>
              </a:spcAft>
              <a:buNone/>
            </a:pPr>
            <a:r>
              <a:rPr lang="en-US" sz="3088">
                <a:latin typeface="JetBrains Mono"/>
                <a:ea typeface="JetBrains Mono"/>
                <a:cs typeface="JetBrains Mono"/>
                <a:sym typeface="JetBrains Mono"/>
              </a:rPr>
              <a:t>Code</a:t>
            </a:r>
            <a:endParaRPr sz="3088">
              <a:latin typeface="JetBrains Mono"/>
              <a:ea typeface="JetBrains Mono"/>
              <a:cs typeface="JetBrains Mono"/>
              <a:sym typeface="JetBrains Mono"/>
            </a:endParaRPr>
          </a:p>
        </p:txBody>
      </p:sp>
      <p:sp>
        <p:nvSpPr>
          <p:cNvPr id="176" name="Google Shape;176;p19"/>
          <p:cNvSpPr txBox="1"/>
          <p:nvPr>
            <p:ph idx="1" type="body"/>
          </p:nvPr>
        </p:nvSpPr>
        <p:spPr>
          <a:xfrm>
            <a:off x="1730000" y="1635500"/>
            <a:ext cx="9792900" cy="49344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b="1">
              <a:latin typeface="JetBrains Mono"/>
              <a:ea typeface="JetBrains Mono"/>
              <a:cs typeface="JetBrains Mono"/>
              <a:sym typeface="JetBrains Mono"/>
            </a:endParaRPr>
          </a:p>
        </p:txBody>
      </p:sp>
      <p:pic>
        <p:nvPicPr>
          <p:cNvPr id="177" name="Google Shape;177;p19"/>
          <p:cNvPicPr preferRelativeResize="0"/>
          <p:nvPr/>
        </p:nvPicPr>
        <p:blipFill>
          <a:blip r:embed="rId3">
            <a:alphaModFix/>
          </a:blip>
          <a:stretch>
            <a:fillRect/>
          </a:stretch>
        </p:blipFill>
        <p:spPr>
          <a:xfrm>
            <a:off x="700700" y="1635500"/>
            <a:ext cx="11231124" cy="5221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Resizing and Image</a:t>
            </a:r>
            <a:endParaRPr>
              <a:latin typeface="JetBrains Mono"/>
              <a:ea typeface="JetBrains Mono"/>
              <a:cs typeface="JetBrains Mono"/>
              <a:sym typeface="JetBrains Mono"/>
            </a:endParaRPr>
          </a:p>
          <a:p>
            <a:pPr indent="0" lvl="0" marL="0" rtl="0" algn="ctr">
              <a:spcBef>
                <a:spcPts val="0"/>
              </a:spcBef>
              <a:spcAft>
                <a:spcPts val="0"/>
              </a:spcAft>
              <a:buNone/>
            </a:pPr>
            <a:r>
              <a:rPr lang="en-US" sz="3088">
                <a:latin typeface="JetBrains Mono"/>
                <a:ea typeface="JetBrains Mono"/>
                <a:cs typeface="JetBrains Mono"/>
                <a:sym typeface="JetBrains Mono"/>
              </a:rPr>
              <a:t>Output</a:t>
            </a:r>
            <a:endParaRPr sz="3088">
              <a:latin typeface="JetBrains Mono"/>
              <a:ea typeface="JetBrains Mono"/>
              <a:cs typeface="JetBrains Mono"/>
              <a:sym typeface="JetBrains Mono"/>
            </a:endParaRPr>
          </a:p>
        </p:txBody>
      </p:sp>
      <p:sp>
        <p:nvSpPr>
          <p:cNvPr id="183" name="Google Shape;183;p20"/>
          <p:cNvSpPr txBox="1"/>
          <p:nvPr>
            <p:ph idx="1" type="body"/>
          </p:nvPr>
        </p:nvSpPr>
        <p:spPr>
          <a:xfrm>
            <a:off x="1730000" y="1635500"/>
            <a:ext cx="9792900" cy="49344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b="1">
              <a:latin typeface="JetBrains Mono"/>
              <a:ea typeface="JetBrains Mono"/>
              <a:cs typeface="JetBrains Mono"/>
              <a:sym typeface="JetBrains Mono"/>
            </a:endParaRPr>
          </a:p>
        </p:txBody>
      </p:sp>
      <p:pic>
        <p:nvPicPr>
          <p:cNvPr id="184" name="Google Shape;184;p20"/>
          <p:cNvPicPr preferRelativeResize="0"/>
          <p:nvPr/>
        </p:nvPicPr>
        <p:blipFill>
          <a:blip r:embed="rId3">
            <a:alphaModFix/>
          </a:blip>
          <a:stretch>
            <a:fillRect/>
          </a:stretch>
        </p:blipFill>
        <p:spPr>
          <a:xfrm>
            <a:off x="3266455" y="1878355"/>
            <a:ext cx="5896500" cy="456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Resizing and Image</a:t>
            </a:r>
            <a:endParaRPr>
              <a:latin typeface="JetBrains Mono"/>
              <a:ea typeface="JetBrains Mono"/>
              <a:cs typeface="JetBrains Mono"/>
              <a:sym typeface="JetBrains Mono"/>
            </a:endParaRPr>
          </a:p>
          <a:p>
            <a:pPr indent="0" lvl="0" marL="0" rtl="0" algn="ctr">
              <a:spcBef>
                <a:spcPts val="0"/>
              </a:spcBef>
              <a:spcAft>
                <a:spcPts val="0"/>
              </a:spcAft>
              <a:buNone/>
            </a:pPr>
            <a:r>
              <a:rPr lang="en-US" sz="3088">
                <a:latin typeface="JetBrains Mono"/>
                <a:ea typeface="JetBrains Mono"/>
                <a:cs typeface="JetBrains Mono"/>
                <a:sym typeface="JetBrains Mono"/>
              </a:rPr>
              <a:t>Output</a:t>
            </a:r>
            <a:endParaRPr sz="3088">
              <a:latin typeface="JetBrains Mono"/>
              <a:ea typeface="JetBrains Mono"/>
              <a:cs typeface="JetBrains Mono"/>
              <a:sym typeface="JetBrains Mono"/>
            </a:endParaRPr>
          </a:p>
        </p:txBody>
      </p:sp>
      <p:sp>
        <p:nvSpPr>
          <p:cNvPr id="190" name="Google Shape;190;p21"/>
          <p:cNvSpPr txBox="1"/>
          <p:nvPr>
            <p:ph idx="1" type="body"/>
          </p:nvPr>
        </p:nvSpPr>
        <p:spPr>
          <a:xfrm>
            <a:off x="1730000" y="1635500"/>
            <a:ext cx="9792900" cy="49344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b="1">
              <a:latin typeface="JetBrains Mono"/>
              <a:ea typeface="JetBrains Mono"/>
              <a:cs typeface="JetBrains Mono"/>
              <a:sym typeface="JetBrains Mono"/>
            </a:endParaRPr>
          </a:p>
        </p:txBody>
      </p:sp>
      <p:pic>
        <p:nvPicPr>
          <p:cNvPr id="191" name="Google Shape;191;p21"/>
          <p:cNvPicPr preferRelativeResize="0"/>
          <p:nvPr/>
        </p:nvPicPr>
        <p:blipFill>
          <a:blip r:embed="rId3">
            <a:alphaModFix/>
          </a:blip>
          <a:stretch>
            <a:fillRect/>
          </a:stretch>
        </p:blipFill>
        <p:spPr>
          <a:xfrm>
            <a:off x="7401250" y="1743900"/>
            <a:ext cx="4121651" cy="2853450"/>
          </a:xfrm>
          <a:prstGeom prst="rect">
            <a:avLst/>
          </a:prstGeom>
          <a:noFill/>
          <a:ln>
            <a:noFill/>
          </a:ln>
        </p:spPr>
      </p:pic>
      <p:pic>
        <p:nvPicPr>
          <p:cNvPr id="192" name="Google Shape;192;p21"/>
          <p:cNvPicPr preferRelativeResize="0"/>
          <p:nvPr/>
        </p:nvPicPr>
        <p:blipFill>
          <a:blip r:embed="rId4">
            <a:alphaModFix/>
          </a:blip>
          <a:stretch>
            <a:fillRect/>
          </a:stretch>
        </p:blipFill>
        <p:spPr>
          <a:xfrm>
            <a:off x="1730000" y="1635500"/>
            <a:ext cx="3435626" cy="4934400"/>
          </a:xfrm>
          <a:prstGeom prst="rect">
            <a:avLst/>
          </a:prstGeom>
          <a:noFill/>
          <a:ln>
            <a:noFill/>
          </a:ln>
        </p:spPr>
      </p:pic>
      <p:pic>
        <p:nvPicPr>
          <p:cNvPr id="193" name="Google Shape;193;p21"/>
          <p:cNvPicPr preferRelativeResize="0"/>
          <p:nvPr/>
        </p:nvPicPr>
        <p:blipFill>
          <a:blip r:embed="rId5">
            <a:alphaModFix/>
          </a:blip>
          <a:stretch>
            <a:fillRect/>
          </a:stretch>
        </p:blipFill>
        <p:spPr>
          <a:xfrm>
            <a:off x="5909700" y="2551725"/>
            <a:ext cx="598600" cy="59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latin typeface="JetBrains Mono"/>
                <a:ea typeface="JetBrains Mono"/>
                <a:cs typeface="JetBrains Mono"/>
                <a:sym typeface="JetBrains Mono"/>
              </a:rPr>
              <a:t>Rotating an Image</a:t>
            </a:r>
            <a:endParaRPr>
              <a:latin typeface="JetBrains Mono"/>
              <a:ea typeface="JetBrains Mono"/>
              <a:cs typeface="JetBrains Mono"/>
              <a:sym typeface="JetBrains Mono"/>
            </a:endParaRPr>
          </a:p>
        </p:txBody>
      </p:sp>
      <p:sp>
        <p:nvSpPr>
          <p:cNvPr id="199" name="Google Shape;199;p22"/>
          <p:cNvSpPr txBox="1"/>
          <p:nvPr>
            <p:ph idx="1" type="body"/>
          </p:nvPr>
        </p:nvSpPr>
        <p:spPr>
          <a:xfrm>
            <a:off x="1730000" y="2090076"/>
            <a:ext cx="9690600" cy="44892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SzPts val="935"/>
              <a:buNone/>
            </a:pPr>
            <a:r>
              <a:rPr b="1" lang="en-US" sz="2145">
                <a:latin typeface="JetBrains Mono"/>
                <a:ea typeface="JetBrains Mono"/>
                <a:cs typeface="JetBrains Mono"/>
                <a:sym typeface="JetBrains Mono"/>
              </a:rPr>
              <a:t>Steps to Rotate an Image</a:t>
            </a:r>
            <a:endParaRPr b="1" sz="2145">
              <a:latin typeface="JetBrains Mono"/>
              <a:ea typeface="JetBrains Mono"/>
              <a:cs typeface="JetBrains Mono"/>
              <a:sym typeface="JetBrains Mono"/>
            </a:endParaRPr>
          </a:p>
          <a:p>
            <a:pPr indent="-333057" lvl="0" marL="457200" rtl="0" algn="l">
              <a:lnSpc>
                <a:spcPct val="105000"/>
              </a:lnSpc>
              <a:spcBef>
                <a:spcPts val="1600"/>
              </a:spcBef>
              <a:spcAft>
                <a:spcPts val="0"/>
              </a:spcAft>
              <a:buSzPts val="1645"/>
              <a:buFont typeface="JetBrains Mono"/>
              <a:buAutoNum type="arabicPeriod"/>
            </a:pPr>
            <a:r>
              <a:rPr lang="en-US" sz="1645">
                <a:latin typeface="JetBrains Mono"/>
                <a:ea typeface="JetBrains Mono"/>
                <a:cs typeface="JetBrains Mono"/>
                <a:sym typeface="JetBrains Mono"/>
              </a:rPr>
              <a:t>First, you need to get the center of rotation. This typically is the center of the image you are trying to rotate.</a:t>
            </a:r>
            <a:endParaRPr sz="1645">
              <a:latin typeface="JetBrains Mono"/>
              <a:ea typeface="JetBrains Mono"/>
              <a:cs typeface="JetBrains Mono"/>
              <a:sym typeface="JetBrains Mono"/>
            </a:endParaRPr>
          </a:p>
          <a:p>
            <a:pPr indent="-333057" lvl="0" marL="457200" rtl="0" algn="l">
              <a:lnSpc>
                <a:spcPct val="105000"/>
              </a:lnSpc>
              <a:spcBef>
                <a:spcPts val="0"/>
              </a:spcBef>
              <a:spcAft>
                <a:spcPts val="0"/>
              </a:spcAft>
              <a:buSzPts val="1645"/>
              <a:buFont typeface="JetBrains Mono"/>
              <a:buAutoNum type="arabicPeriod"/>
            </a:pPr>
            <a:r>
              <a:rPr lang="en-US" sz="1645">
                <a:latin typeface="JetBrains Mono"/>
                <a:ea typeface="JetBrains Mono"/>
                <a:cs typeface="JetBrains Mono"/>
                <a:sym typeface="JetBrains Mono"/>
              </a:rPr>
              <a:t>Next, create the 2D-rotation matrix. OpenCV provides the getRotationMatrix2D() function that we discussed above.</a:t>
            </a:r>
            <a:endParaRPr sz="1645">
              <a:latin typeface="JetBrains Mono"/>
              <a:ea typeface="JetBrains Mono"/>
              <a:cs typeface="JetBrains Mono"/>
              <a:sym typeface="JetBrains Mono"/>
            </a:endParaRPr>
          </a:p>
          <a:p>
            <a:pPr indent="-333057" lvl="0" marL="457200" rtl="0" algn="l">
              <a:lnSpc>
                <a:spcPct val="105000"/>
              </a:lnSpc>
              <a:spcBef>
                <a:spcPts val="0"/>
              </a:spcBef>
              <a:spcAft>
                <a:spcPts val="0"/>
              </a:spcAft>
              <a:buSzPts val="1645"/>
              <a:buFont typeface="JetBrains Mono"/>
              <a:buAutoNum type="arabicPeriod"/>
            </a:pPr>
            <a:r>
              <a:rPr lang="en-US" sz="1645">
                <a:latin typeface="JetBrains Mono"/>
                <a:ea typeface="JetBrains Mono"/>
                <a:cs typeface="JetBrains Mono"/>
                <a:sym typeface="JetBrains Mono"/>
              </a:rPr>
              <a:t>Finally, apply the affine transformation to the image, using the rotation matrix you created in the previous step. The warpAffine() function in OpenCV does the job.</a:t>
            </a:r>
            <a:endParaRPr sz="1645">
              <a:latin typeface="JetBrains Mono"/>
              <a:ea typeface="JetBrains Mono"/>
              <a:cs typeface="JetBrains Mono"/>
              <a:sym typeface="JetBrains Mono"/>
            </a:endParaRPr>
          </a:p>
          <a:p>
            <a:pPr indent="-333057" lvl="0" marL="457200" rtl="0" algn="l">
              <a:lnSpc>
                <a:spcPct val="105000"/>
              </a:lnSpc>
              <a:spcBef>
                <a:spcPts val="0"/>
              </a:spcBef>
              <a:spcAft>
                <a:spcPts val="0"/>
              </a:spcAft>
              <a:buSzPts val="1645"/>
              <a:buFont typeface="JetBrains Mono"/>
              <a:buAutoNum type="arabicPeriod"/>
            </a:pPr>
            <a:r>
              <a:rPr lang="en-US" sz="1645">
                <a:latin typeface="JetBrains Mono"/>
                <a:ea typeface="JetBrains Mono"/>
                <a:cs typeface="JetBrains Mono"/>
                <a:sym typeface="JetBrains Mono"/>
              </a:rPr>
              <a:t>The warpAffine() function applies an affine transformation to the image. After applying affine transformation, all the parallel lines in the original image will remain parallel in the output image as well</a:t>
            </a:r>
            <a:endParaRPr sz="1645">
              <a:latin typeface="JetBrains Mono"/>
              <a:ea typeface="JetBrains Mono"/>
              <a:cs typeface="JetBrains Mono"/>
              <a:sym typeface="JetBrains Mono"/>
            </a:endParaRPr>
          </a:p>
          <a:p>
            <a:pPr indent="0" lvl="0" marL="0" rtl="0" algn="l">
              <a:lnSpc>
                <a:spcPct val="105000"/>
              </a:lnSpc>
              <a:spcBef>
                <a:spcPts val="1600"/>
              </a:spcBef>
              <a:spcAft>
                <a:spcPts val="1600"/>
              </a:spcAft>
              <a:buSzPts val="935"/>
              <a:buNone/>
            </a:pPr>
            <a:r>
              <a:t/>
            </a:r>
            <a:endParaRPr sz="1445"/>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